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6" r:id="rId3"/>
    <p:sldId id="257" r:id="rId4"/>
    <p:sldId id="273" r:id="rId5"/>
    <p:sldId id="277" r:id="rId6"/>
    <p:sldId id="264" r:id="rId7"/>
    <p:sldId id="272" r:id="rId8"/>
    <p:sldId id="282" r:id="rId9"/>
    <p:sldId id="269" r:id="rId10"/>
    <p:sldId id="274" r:id="rId11"/>
    <p:sldId id="268" r:id="rId12"/>
    <p:sldId id="275" r:id="rId13"/>
    <p:sldId id="283" r:id="rId14"/>
    <p:sldId id="285" r:id="rId15"/>
    <p:sldId id="270" r:id="rId16"/>
    <p:sldId id="278" r:id="rId17"/>
    <p:sldId id="279" r:id="rId18"/>
    <p:sldId id="280" r:id="rId19"/>
    <p:sldId id="281" r:id="rId20"/>
    <p:sldId id="258" r:id="rId21"/>
    <p:sldId id="286" r:id="rId22"/>
    <p:sldId id="28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 Holmstrom" initials="SH" lastIdx="1" clrIdx="0">
    <p:extLst>
      <p:ext uri="{19B8F6BF-5375-455C-9EA6-DF929625EA0E}">
        <p15:presenceInfo xmlns:p15="http://schemas.microsoft.com/office/powerpoint/2012/main" userId="08b3842e5eaaf0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BBF"/>
    <a:srgbClr val="000FFF"/>
    <a:srgbClr val="B4C7E7"/>
    <a:srgbClr val="4882E2"/>
    <a:srgbClr val="D0CECE"/>
    <a:srgbClr val="7F7F7F"/>
    <a:srgbClr val="0070C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>
        <p:scale>
          <a:sx n="120" d="100"/>
          <a:sy n="12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7FCD0-8891-F54F-9F8D-38A4DFE90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64EF84-C1AD-8E41-A008-6A2334EE8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1AD18-6F07-F843-AD55-997EFDA6D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4976-6245-E14A-A020-7D9D58F74B81}" type="datetimeFigureOut">
              <a:rPr lang="en-US" smtClean="0"/>
              <a:t>6/12/20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87A32-33C1-F745-BB74-52598D34F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C65F3-8D14-D649-BBFB-8ED59B83A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27B0-A3B2-5A47-BD0A-4D6E4DF5F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19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A12BF-A5F4-EF45-9A94-D1CD9EE7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7A9F0F-9748-8E44-A45F-88EE30E6C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C1F30-D708-3E4C-B8E0-E262D910F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4976-6245-E14A-A020-7D9D58F74B81}" type="datetimeFigureOut">
              <a:rPr lang="en-US" smtClean="0"/>
              <a:t>6/12/20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196D8-9A76-1740-8188-10F290CEE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10246-A5D7-AF41-BA4C-0AF0E262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27B0-A3B2-5A47-BD0A-4D6E4DF5F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92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725052-7B67-AC4A-9049-7857F4EE4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38B453-A4A9-F647-84DD-9BA5D702D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C1854-4B33-284B-A2EA-6F78B071E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4976-6245-E14A-A020-7D9D58F74B81}" type="datetimeFigureOut">
              <a:rPr lang="en-US" smtClean="0"/>
              <a:t>6/12/20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C79F4-9AB8-3F46-ACF5-A8469EC91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D86F4-2D0C-E147-BE94-C74E1C94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27B0-A3B2-5A47-BD0A-4D6E4DF5F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92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4E86A-8BB8-464C-A861-158D74B7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087B9-C103-C340-8D21-A554973C0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5347C-EBDC-7F4D-B444-9481C20EC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4976-6245-E14A-A020-7D9D58F74B81}" type="datetimeFigureOut">
              <a:rPr lang="en-US" smtClean="0"/>
              <a:t>6/12/20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D682-EAF2-804C-86D9-A18DAF1EA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22DAB-45F8-6441-B577-1E3B2D3D8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27B0-A3B2-5A47-BD0A-4D6E4DF5F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7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64AFD-D54B-0B40-BBC0-A67A76FB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B5883-2B1E-7E43-AE56-EEC6E35D3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C2B20-FABB-3F4E-94F2-8DF5FBBD7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4976-6245-E14A-A020-7D9D58F74B81}" type="datetimeFigureOut">
              <a:rPr lang="en-US" smtClean="0"/>
              <a:t>6/12/20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6E9AB-BC79-664B-BF5F-E7F5852B7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9DBBE-AF9D-144E-A4DC-3CAAA4EA0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27B0-A3B2-5A47-BD0A-4D6E4DF5F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81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2A5CA-4A13-8842-80A7-EA867F68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B34FD-009F-F94F-A509-377A9C98BB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1CBD0-6262-ED4A-AED1-585C67F0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409D9-9711-5A4D-B200-CE5FE5ADC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4976-6245-E14A-A020-7D9D58F74B81}" type="datetimeFigureOut">
              <a:rPr lang="en-US" smtClean="0"/>
              <a:t>6/12/20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405E3-3FF9-5E41-AC2E-891E9F1E9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75988-BF8D-F047-A2CB-6EB3925DE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27B0-A3B2-5A47-BD0A-4D6E4DF5F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02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B5D1B-7EAD-D240-8F29-A6D4C7A6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80E0E-2BB7-8943-91CC-316DA428F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742EC-CA25-6E4F-885B-604217596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7E85C-CC48-2A4B-931B-26969451F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F9F27B-6678-3E47-967C-2A3B0FB22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3C315C-2A22-8C4C-8BD7-85D772D0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4976-6245-E14A-A020-7D9D58F74B81}" type="datetimeFigureOut">
              <a:rPr lang="en-US" smtClean="0"/>
              <a:t>6/12/20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6DF502-739F-524E-8729-D11B41094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25E7DD-6DC7-A24E-97E6-9CC427F8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27B0-A3B2-5A47-BD0A-4D6E4DF5F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2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6333E-3C67-3A47-A379-7BA0DE6C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8DDDB3-F57A-6B4B-B020-C9535BB92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4976-6245-E14A-A020-7D9D58F74B81}" type="datetimeFigureOut">
              <a:rPr lang="en-US" smtClean="0"/>
              <a:t>6/12/20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FC165-15D0-A04E-B5E4-EE5289E60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5B97A3-93B6-474A-AF39-14BFA6231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27B0-A3B2-5A47-BD0A-4D6E4DF5F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93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46C3F1-22AF-C84B-8CD0-BED1B7690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4976-6245-E14A-A020-7D9D58F74B81}" type="datetimeFigureOut">
              <a:rPr lang="en-US" smtClean="0"/>
              <a:t>6/12/20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9DA29A-85AA-FD4A-A770-0E5EF1D2D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EE03A-2C50-F74B-AFFB-1BCD84E4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27B0-A3B2-5A47-BD0A-4D6E4DF5F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91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D4901-D648-664D-B37B-017B1EAD3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8F1AE-0E24-1142-AB12-04F5F33DC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74FDE-270C-8C4C-BA2C-ACBB8F6169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629DF-91BF-DB4D-8CFA-465809FA0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4976-6245-E14A-A020-7D9D58F74B81}" type="datetimeFigureOut">
              <a:rPr lang="en-US" smtClean="0"/>
              <a:t>6/12/20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34955-EB31-7C45-953A-20A4B982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27BD7-D36C-2241-A542-9AD3F12A7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27B0-A3B2-5A47-BD0A-4D6E4DF5F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97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6044A-3E38-EA4F-A992-8E959494E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944D87-7C19-5346-9740-7F8511010F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95FFA-1976-BA4D-8D8D-A9D4A2101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1DEE3-786C-EF4D-8E8B-A6CC25B82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4976-6245-E14A-A020-7D9D58F74B81}" type="datetimeFigureOut">
              <a:rPr lang="en-US" smtClean="0"/>
              <a:t>6/12/20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86776-43E8-CF4F-87AB-213299E5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40F6C-9E0D-4A4B-B679-3DADBC351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B27B0-A3B2-5A47-BD0A-4D6E4DF5F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03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C14CC-8A71-4845-9A93-3DF30E574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0FACE-9638-744F-9B35-7A6DD83DB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9F4EA-7E5E-2644-B151-30B4BF2215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94976-6245-E14A-A020-7D9D58F74B81}" type="datetimeFigureOut">
              <a:rPr lang="en-US" smtClean="0"/>
              <a:t>6/12/20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B7D09-D41D-E340-AA9C-F5B335071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017B8-6D12-6348-A551-49348CCF3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B27B0-A3B2-5A47-BD0A-4D6E4DF5F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25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1A6746-F6FB-9B48-BE62-B23134321FBD}"/>
              </a:ext>
            </a:extLst>
          </p:cNvPr>
          <p:cNvSpPr txBox="1"/>
          <p:nvPr/>
        </p:nvSpPr>
        <p:spPr>
          <a:xfrm>
            <a:off x="2120841" y="1354414"/>
            <a:ext cx="7950318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/>
              <a:t>COVID-19</a:t>
            </a:r>
          </a:p>
          <a:p>
            <a:pPr algn="ctr"/>
            <a:r>
              <a:rPr lang="en-US" sz="4800" b="1" dirty="0"/>
              <a:t>To intubate or not to intubate!</a:t>
            </a:r>
            <a:endParaRPr lang="en-US" sz="4800" dirty="0"/>
          </a:p>
          <a:p>
            <a:pPr algn="ctr"/>
            <a:r>
              <a:rPr lang="en-US" sz="3600" dirty="0"/>
              <a:t>That is (sort of) the question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Capstone 2 </a:t>
            </a:r>
          </a:p>
          <a:p>
            <a:pPr algn="ctr"/>
            <a:r>
              <a:rPr lang="en-US" sz="2000" dirty="0"/>
              <a:t>Sam Holmstrom</a:t>
            </a:r>
          </a:p>
          <a:p>
            <a:pPr algn="ctr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99886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F05A73-69BE-3443-B015-9409CB79BD36}"/>
              </a:ext>
            </a:extLst>
          </p:cNvPr>
          <p:cNvSpPr txBox="1"/>
          <p:nvPr/>
        </p:nvSpPr>
        <p:spPr>
          <a:xfrm>
            <a:off x="2423199" y="84009"/>
            <a:ext cx="78247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/>
              <a:t>Logistic Regression </a:t>
            </a:r>
            <a:r>
              <a:rPr lang="en-US" sz="2800" b="1" i="1" dirty="0"/>
              <a:t>(for all inpatients)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CD9E3-FC09-D949-9911-F26FF19A075F}"/>
              </a:ext>
            </a:extLst>
          </p:cNvPr>
          <p:cNvSpPr txBox="1"/>
          <p:nvPr/>
        </p:nvSpPr>
        <p:spPr>
          <a:xfrm>
            <a:off x="2182183" y="878127"/>
            <a:ext cx="8180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the ability to provide a probability of belonging to a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adjust decision threshold to change balance between recall and precision scores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79F626-7402-6C44-AD7A-146C42C5224A}"/>
              </a:ext>
            </a:extLst>
          </p:cNvPr>
          <p:cNvGrpSpPr/>
          <p:nvPr/>
        </p:nvGrpSpPr>
        <p:grpSpPr>
          <a:xfrm>
            <a:off x="491922" y="2108252"/>
            <a:ext cx="4000582" cy="3411054"/>
            <a:chOff x="7452726" y="2293907"/>
            <a:chExt cx="4000582" cy="341105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12CE3D-BFD0-D14D-8AED-8FC6EA759A8B}"/>
                </a:ext>
              </a:extLst>
            </p:cNvPr>
            <p:cNvSpPr txBox="1"/>
            <p:nvPr/>
          </p:nvSpPr>
          <p:spPr>
            <a:xfrm>
              <a:off x="7692566" y="2710583"/>
              <a:ext cx="2442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Include ICU as a feature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C2AC89-8CB3-484E-AFE7-BA770CD15DE5}"/>
                </a:ext>
              </a:extLst>
            </p:cNvPr>
            <p:cNvSpPr txBox="1"/>
            <p:nvPr/>
          </p:nvSpPr>
          <p:spPr>
            <a:xfrm>
              <a:off x="7736630" y="4402859"/>
              <a:ext cx="3294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Do  </a:t>
              </a:r>
              <a:r>
                <a:rPr lang="en-US" b="1" i="1" u="sng" dirty="0"/>
                <a:t>NOT</a:t>
              </a:r>
              <a:r>
                <a:rPr lang="en-US" b="1" i="1" dirty="0"/>
                <a:t> include ICU as a feature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9D9C6DB-B6B0-8E46-9D56-DB64A95B4DDD}"/>
                </a:ext>
              </a:extLst>
            </p:cNvPr>
            <p:cNvSpPr/>
            <p:nvPr/>
          </p:nvSpPr>
          <p:spPr>
            <a:xfrm>
              <a:off x="7469084" y="4766242"/>
              <a:ext cx="3829839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/>
                <a:t>'C': 0.001, ‘</a:t>
              </a:r>
            </a:p>
            <a:p>
              <a:r>
                <a:rPr lang="en-US" sz="1100" dirty="0"/>
                <a:t>'penalty': 'l2’, </a:t>
              </a:r>
            </a:p>
            <a:p>
              <a:r>
                <a:rPr lang="en-US" sz="1100" dirty="0"/>
                <a:t>'solver': '</a:t>
              </a:r>
              <a:r>
                <a:rPr lang="en-US" sz="1100" dirty="0" err="1"/>
                <a:t>liblinear</a:t>
              </a:r>
              <a:r>
                <a:rPr lang="en-US" sz="1100" dirty="0"/>
                <a:t>’</a:t>
              </a:r>
            </a:p>
            <a:p>
              <a:r>
                <a:rPr lang="en-US" sz="1100" dirty="0" err="1"/>
                <a:t>max_iter</a:t>
              </a:r>
              <a:r>
                <a:rPr lang="en-US" sz="1100" dirty="0"/>
                <a:t>': 10000, </a:t>
              </a:r>
            </a:p>
            <a:p>
              <a:endParaRPr lang="en-US" sz="11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10C9782-741E-7F43-B669-A638434DADDF}"/>
                </a:ext>
              </a:extLst>
            </p:cNvPr>
            <p:cNvSpPr/>
            <p:nvPr/>
          </p:nvSpPr>
          <p:spPr>
            <a:xfrm>
              <a:off x="7452726" y="3109223"/>
              <a:ext cx="1253869" cy="9387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/>
                <a:t>‘C': 0.1, </a:t>
              </a:r>
            </a:p>
            <a:p>
              <a:r>
                <a:rPr lang="en-US" sz="1100" dirty="0"/>
                <a:t>'penalty': 'l2’, </a:t>
              </a:r>
            </a:p>
            <a:p>
              <a:r>
                <a:rPr lang="en-US" sz="1100" dirty="0"/>
                <a:t>'solver': '</a:t>
              </a:r>
              <a:r>
                <a:rPr lang="en-US" sz="1100" dirty="0" err="1"/>
                <a:t>lbfgs</a:t>
              </a:r>
              <a:r>
                <a:rPr lang="en-US" sz="1100" dirty="0"/>
                <a:t>’</a:t>
              </a:r>
            </a:p>
            <a:p>
              <a:r>
                <a:rPr lang="en-US" sz="1100" dirty="0"/>
                <a:t>'</a:t>
              </a:r>
              <a:r>
                <a:rPr lang="en-US" sz="1100" dirty="0" err="1"/>
                <a:t>max_iter</a:t>
              </a:r>
              <a:r>
                <a:rPr lang="en-US" sz="1100" dirty="0"/>
                <a:t>': 10000, </a:t>
              </a:r>
            </a:p>
            <a:p>
              <a:endParaRPr lang="en-US" sz="11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5B83F6-F338-FF4C-BF9E-9CBB256B4BFD}"/>
                </a:ext>
              </a:extLst>
            </p:cNvPr>
            <p:cNvSpPr txBox="1"/>
            <p:nvPr/>
          </p:nvSpPr>
          <p:spPr>
            <a:xfrm>
              <a:off x="7452726" y="2293907"/>
              <a:ext cx="400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/>
                <a:t>Step 1. Model optimization (</a:t>
              </a:r>
              <a:r>
                <a:rPr lang="en-US" b="1" u="sng" dirty="0" err="1"/>
                <a:t>Gridsearch</a:t>
              </a:r>
              <a:r>
                <a:rPr lang="en-US" b="1" u="sng" dirty="0"/>
                <a:t>)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83F863C7-8925-0E45-8D26-E4FC4D54A614}"/>
                </a:ext>
              </a:extLst>
            </p:cNvPr>
            <p:cNvSpPr/>
            <p:nvPr/>
          </p:nvSpPr>
          <p:spPr>
            <a:xfrm>
              <a:off x="8389620" y="3162088"/>
              <a:ext cx="179815" cy="31977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D17F4ED9-AA1F-814E-B596-603F4EF5DAF7}"/>
                </a:ext>
              </a:extLst>
            </p:cNvPr>
            <p:cNvSpPr/>
            <p:nvPr/>
          </p:nvSpPr>
          <p:spPr>
            <a:xfrm>
              <a:off x="8453984" y="4795528"/>
              <a:ext cx="179815" cy="319777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7F46EE-9E57-C449-B2A2-D9BDB40E9AFF}"/>
                </a:ext>
              </a:extLst>
            </p:cNvPr>
            <p:cNvSpPr txBox="1"/>
            <p:nvPr/>
          </p:nvSpPr>
          <p:spPr>
            <a:xfrm>
              <a:off x="8543891" y="3140967"/>
              <a:ext cx="2102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Regularization parameters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EF2295-FE70-7A4D-9A3E-C35832CF43FF}"/>
                </a:ext>
              </a:extLst>
            </p:cNvPr>
            <p:cNvSpPr txBox="1"/>
            <p:nvPr/>
          </p:nvSpPr>
          <p:spPr>
            <a:xfrm>
              <a:off x="8589611" y="4795528"/>
              <a:ext cx="2102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Regularization parameters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F53943-637D-F844-A420-9D418E4C77FC}"/>
              </a:ext>
            </a:extLst>
          </p:cNvPr>
          <p:cNvGrpSpPr/>
          <p:nvPr/>
        </p:nvGrpSpPr>
        <p:grpSpPr>
          <a:xfrm>
            <a:off x="5300453" y="2556526"/>
            <a:ext cx="6032152" cy="4001173"/>
            <a:chOff x="1085695" y="1699666"/>
            <a:chExt cx="6032152" cy="4001173"/>
          </a:xfrm>
        </p:grpSpPr>
        <p:pic>
          <p:nvPicPr>
            <p:cNvPr id="10" name="Picture 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2978AD1-6113-444D-B256-75504CAC0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681" t="11803" r="2444" b="6559"/>
            <a:stretch/>
          </p:blipFill>
          <p:spPr>
            <a:xfrm>
              <a:off x="1524877" y="1933528"/>
              <a:ext cx="2399624" cy="2939318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8D42BA-5A04-1E4E-A277-DBF16869B697}"/>
                </a:ext>
              </a:extLst>
            </p:cNvPr>
            <p:cNvSpPr txBox="1"/>
            <p:nvPr/>
          </p:nvSpPr>
          <p:spPr>
            <a:xfrm>
              <a:off x="1902191" y="5239174"/>
              <a:ext cx="48523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Adapted from “</a:t>
              </a:r>
              <a:r>
                <a:rPr lang="en-US" sz="1200" dirty="0" err="1"/>
                <a:t>Thinkful</a:t>
              </a:r>
              <a:r>
                <a:rPr lang="en-US" sz="1200" dirty="0"/>
                <a:t> Day 24 lecture 1, Data Science Immersion Course” </a:t>
              </a:r>
            </a:p>
            <a:p>
              <a:r>
                <a:rPr lang="en-US" sz="1200" dirty="0"/>
                <a:t>by Mike </a:t>
              </a:r>
              <a:r>
                <a:rPr lang="en-US" sz="1200" dirty="0" err="1"/>
                <a:t>Swirsky</a:t>
              </a:r>
              <a:endParaRPr 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EB9763-322F-484B-B2EA-CD5D5543D4E1}"/>
                </a:ext>
              </a:extLst>
            </p:cNvPr>
            <p:cNvSpPr txBox="1"/>
            <p:nvPr/>
          </p:nvSpPr>
          <p:spPr>
            <a:xfrm rot="16200000">
              <a:off x="35856" y="3393915"/>
              <a:ext cx="2469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Probability of intubation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C27855-1F51-0043-A983-647BF14C326C}"/>
                </a:ext>
              </a:extLst>
            </p:cNvPr>
            <p:cNvSpPr txBox="1"/>
            <p:nvPr/>
          </p:nvSpPr>
          <p:spPr>
            <a:xfrm>
              <a:off x="2460976" y="4846464"/>
              <a:ext cx="517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4F43175-A860-B145-A8B6-7D68D164092B}"/>
                </a:ext>
              </a:extLst>
            </p:cNvPr>
            <p:cNvSpPr/>
            <p:nvPr/>
          </p:nvSpPr>
          <p:spPr>
            <a:xfrm>
              <a:off x="2754617" y="2126804"/>
              <a:ext cx="1110627" cy="1162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4767F04-5D1E-C140-83CD-2274A7F667FF}"/>
                </a:ext>
              </a:extLst>
            </p:cNvPr>
            <p:cNvSpPr/>
            <p:nvPr/>
          </p:nvSpPr>
          <p:spPr>
            <a:xfrm>
              <a:off x="1762693" y="4578881"/>
              <a:ext cx="1914337" cy="154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871DE3-7799-B742-8A3C-5DD83D76A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5448" y="4565976"/>
              <a:ext cx="701808" cy="90040"/>
            </a:xfrm>
            <a:prstGeom prst="line">
              <a:avLst/>
            </a:prstGeom>
            <a:ln w="28575">
              <a:solidFill>
                <a:srgbClr val="438B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F2F4F18-33EB-8B4C-988B-0F4DD8E4FB2D}"/>
                </a:ext>
              </a:extLst>
            </p:cNvPr>
            <p:cNvSpPr/>
            <p:nvPr/>
          </p:nvSpPr>
          <p:spPr>
            <a:xfrm>
              <a:off x="1828576" y="4655606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D79CE02-4AA1-3A4A-BADA-CC729D7D6458}"/>
                </a:ext>
              </a:extLst>
            </p:cNvPr>
            <p:cNvSpPr/>
            <p:nvPr/>
          </p:nvSpPr>
          <p:spPr>
            <a:xfrm>
              <a:off x="1717027" y="4655606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FF87810-42AF-254B-8161-2307AE24EB05}"/>
                </a:ext>
              </a:extLst>
            </p:cNvPr>
            <p:cNvSpPr/>
            <p:nvPr/>
          </p:nvSpPr>
          <p:spPr>
            <a:xfrm>
              <a:off x="2005740" y="4655606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3BBE82A-B47A-6041-813C-C30FC1223159}"/>
                </a:ext>
              </a:extLst>
            </p:cNvPr>
            <p:cNvSpPr/>
            <p:nvPr/>
          </p:nvSpPr>
          <p:spPr>
            <a:xfrm>
              <a:off x="2110791" y="4655606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59F4ECD-5955-5A48-8FAC-0DBF62FD6C26}"/>
                </a:ext>
              </a:extLst>
            </p:cNvPr>
            <p:cNvSpPr/>
            <p:nvPr/>
          </p:nvSpPr>
          <p:spPr>
            <a:xfrm>
              <a:off x="2702542" y="4655606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0D3015-F611-BD49-9E33-9F116125CC4F}"/>
                </a:ext>
              </a:extLst>
            </p:cNvPr>
            <p:cNvSpPr/>
            <p:nvPr/>
          </p:nvSpPr>
          <p:spPr>
            <a:xfrm>
              <a:off x="2339016" y="4655606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C5145E8-6EB2-8F44-94D9-2FF8FE32D85C}"/>
                </a:ext>
              </a:extLst>
            </p:cNvPr>
            <p:cNvSpPr/>
            <p:nvPr/>
          </p:nvSpPr>
          <p:spPr>
            <a:xfrm>
              <a:off x="3211780" y="2251495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3BE447E-67F3-6840-A626-41CA01C61877}"/>
                </a:ext>
              </a:extLst>
            </p:cNvPr>
            <p:cNvSpPr/>
            <p:nvPr/>
          </p:nvSpPr>
          <p:spPr>
            <a:xfrm>
              <a:off x="3418705" y="2251495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63B3360-6533-D34E-81CD-F8092B46DDA0}"/>
                </a:ext>
              </a:extLst>
            </p:cNvPr>
            <p:cNvSpPr/>
            <p:nvPr/>
          </p:nvSpPr>
          <p:spPr>
            <a:xfrm>
              <a:off x="3003053" y="2251495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5AC5C03-2A7A-784E-8ED1-EC9BDC65E6B8}"/>
                </a:ext>
              </a:extLst>
            </p:cNvPr>
            <p:cNvSpPr/>
            <p:nvPr/>
          </p:nvSpPr>
          <p:spPr>
            <a:xfrm>
              <a:off x="3345090" y="2251495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D856C5D-64F3-A340-9329-4BEFFCC9A46F}"/>
                </a:ext>
              </a:extLst>
            </p:cNvPr>
            <p:cNvSpPr/>
            <p:nvPr/>
          </p:nvSpPr>
          <p:spPr>
            <a:xfrm>
              <a:off x="2803286" y="2251495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B3AC85F-6C9E-7142-885F-417E8A26B0CD}"/>
                </a:ext>
              </a:extLst>
            </p:cNvPr>
            <p:cNvSpPr/>
            <p:nvPr/>
          </p:nvSpPr>
          <p:spPr>
            <a:xfrm>
              <a:off x="2627668" y="2251495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8A99E88-C563-8B4C-ACD7-5D40E30BA10D}"/>
                </a:ext>
              </a:extLst>
            </p:cNvPr>
            <p:cNvSpPr txBox="1"/>
            <p:nvPr/>
          </p:nvSpPr>
          <p:spPr>
            <a:xfrm>
              <a:off x="5104577" y="219585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7F98A96-3C00-8E48-BE1F-D611573BA0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1640" y="3485333"/>
              <a:ext cx="2196138" cy="25608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F98D4BD-800F-B24D-9C7E-9A4AA6AB906F}"/>
                </a:ext>
              </a:extLst>
            </p:cNvPr>
            <p:cNvCxnSpPr>
              <a:cxnSpLocks/>
            </p:cNvCxnSpPr>
            <p:nvPr/>
          </p:nvCxnSpPr>
          <p:spPr>
            <a:xfrm>
              <a:off x="3084279" y="3481865"/>
              <a:ext cx="0" cy="128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93D402C-8ECD-8749-9294-D1AEBBE606E8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H="1" flipV="1">
              <a:off x="3080943" y="2068998"/>
              <a:ext cx="3336" cy="14128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5CEF14A-7C1F-B042-A083-98405E422AD4}"/>
                </a:ext>
              </a:extLst>
            </p:cNvPr>
            <p:cNvSpPr txBox="1"/>
            <p:nvPr/>
          </p:nvSpPr>
          <p:spPr>
            <a:xfrm>
              <a:off x="2158655" y="3627946"/>
              <a:ext cx="7091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Predict</a:t>
              </a:r>
            </a:p>
            <a:p>
              <a:pPr algn="ctr"/>
              <a:r>
                <a:rPr lang="en-US" sz="1200" dirty="0"/>
                <a:t>not to</a:t>
              </a:r>
            </a:p>
            <a:p>
              <a:pPr algn="ctr"/>
              <a:r>
                <a:rPr lang="en-US" sz="1200" dirty="0"/>
                <a:t>intubate</a:t>
              </a:r>
            </a:p>
          </p:txBody>
        </p:sp>
        <p:pic>
          <p:nvPicPr>
            <p:cNvPr id="63" name="Picture 6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74DC52D-2685-C148-AA9A-EE26E1C29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681" t="11803" r="2444" b="6559"/>
            <a:stretch/>
          </p:blipFill>
          <p:spPr>
            <a:xfrm>
              <a:off x="4601212" y="1940620"/>
              <a:ext cx="2516635" cy="2939318"/>
            </a:xfrm>
            <a:prstGeom prst="rect">
              <a:avLst/>
            </a:prstGeom>
            <a:ln>
              <a:noFill/>
            </a:ln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483EBFF-45AF-5E42-978C-A251B4A42FAF}"/>
                </a:ext>
              </a:extLst>
            </p:cNvPr>
            <p:cNvSpPr txBox="1"/>
            <p:nvPr/>
          </p:nvSpPr>
          <p:spPr>
            <a:xfrm rot="16200000">
              <a:off x="3157592" y="3379000"/>
              <a:ext cx="2469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Probability of intubation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6DD8590-7331-0348-BD5B-9F9C2A8FB6BE}"/>
                </a:ext>
              </a:extLst>
            </p:cNvPr>
            <p:cNvSpPr txBox="1"/>
            <p:nvPr/>
          </p:nvSpPr>
          <p:spPr>
            <a:xfrm>
              <a:off x="5716038" y="4810001"/>
              <a:ext cx="517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age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3CEA4BB-BF7A-1A46-BC54-CC75102DDB2D}"/>
                </a:ext>
              </a:extLst>
            </p:cNvPr>
            <p:cNvSpPr/>
            <p:nvPr/>
          </p:nvSpPr>
          <p:spPr>
            <a:xfrm>
              <a:off x="5868906" y="2155182"/>
              <a:ext cx="1110627" cy="1162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923DF50-E574-A146-AB25-8D5FAAC3F773}"/>
                </a:ext>
              </a:extLst>
            </p:cNvPr>
            <p:cNvSpPr/>
            <p:nvPr/>
          </p:nvSpPr>
          <p:spPr>
            <a:xfrm>
              <a:off x="4824562" y="4620320"/>
              <a:ext cx="2069803" cy="122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C25679A-00BD-A441-813F-48548A732E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2954" y="4645804"/>
              <a:ext cx="423656" cy="16642"/>
            </a:xfrm>
            <a:prstGeom prst="line">
              <a:avLst/>
            </a:prstGeom>
            <a:ln w="28575">
              <a:solidFill>
                <a:srgbClr val="438B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78E6EF8-2ADE-AD4D-B2C0-BCF5F501FBE8}"/>
                </a:ext>
              </a:extLst>
            </p:cNvPr>
            <p:cNvCxnSpPr>
              <a:cxnSpLocks/>
            </p:cNvCxnSpPr>
            <p:nvPr/>
          </p:nvCxnSpPr>
          <p:spPr>
            <a:xfrm>
              <a:off x="4921771" y="4258179"/>
              <a:ext cx="2119109" cy="0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2E30BDF-23E3-0B41-A0BC-2EA2C603D8AF}"/>
                </a:ext>
              </a:extLst>
            </p:cNvPr>
            <p:cNvCxnSpPr>
              <a:cxnSpLocks/>
            </p:cNvCxnSpPr>
            <p:nvPr/>
          </p:nvCxnSpPr>
          <p:spPr>
            <a:xfrm>
              <a:off x="6025120" y="4228574"/>
              <a:ext cx="1562" cy="5845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FDB96D6-729C-0042-B1CB-D0D6EF205E9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81325" y="2074061"/>
              <a:ext cx="45357" cy="20924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C67A03C-6948-AE48-8729-30939ADF03EE}"/>
                </a:ext>
              </a:extLst>
            </p:cNvPr>
            <p:cNvSpPr txBox="1"/>
            <p:nvPr/>
          </p:nvSpPr>
          <p:spPr>
            <a:xfrm>
              <a:off x="4776619" y="4184139"/>
              <a:ext cx="8310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no</a:t>
              </a:r>
            </a:p>
            <a:p>
              <a:pPr algn="ctr"/>
              <a:r>
                <a:rPr lang="en-US" sz="1200" dirty="0"/>
                <a:t>intubation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C323BCC-A2FD-5F40-9E42-6D6304A32ADE}"/>
                </a:ext>
              </a:extLst>
            </p:cNvPr>
            <p:cNvSpPr txBox="1"/>
            <p:nvPr/>
          </p:nvSpPr>
          <p:spPr>
            <a:xfrm>
              <a:off x="2229748" y="1699666"/>
              <a:ext cx="1702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Threshold at 0.5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A63E046-88E5-A244-AF81-B489A9C8C2AF}"/>
                </a:ext>
              </a:extLst>
            </p:cNvPr>
            <p:cNvSpPr txBox="1"/>
            <p:nvPr/>
          </p:nvSpPr>
          <p:spPr>
            <a:xfrm>
              <a:off x="4678611" y="1710366"/>
              <a:ext cx="1702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Threshold at 0.2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E51D622-E6A2-8348-AD52-19042E05DE31}"/>
                </a:ext>
              </a:extLst>
            </p:cNvPr>
            <p:cNvSpPr txBox="1"/>
            <p:nvPr/>
          </p:nvSpPr>
          <p:spPr>
            <a:xfrm>
              <a:off x="3138753" y="2948614"/>
              <a:ext cx="7091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Predict</a:t>
              </a:r>
            </a:p>
            <a:p>
              <a:pPr algn="ctr"/>
              <a:r>
                <a:rPr lang="en-US" sz="1200" dirty="0"/>
                <a:t>intubate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39C5361-CC20-A043-809F-93DF8EF9B970}"/>
                </a:ext>
              </a:extLst>
            </p:cNvPr>
            <p:cNvSpPr txBox="1"/>
            <p:nvPr/>
          </p:nvSpPr>
          <p:spPr>
            <a:xfrm>
              <a:off x="6295842" y="3423133"/>
              <a:ext cx="7091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Predict</a:t>
              </a:r>
            </a:p>
            <a:p>
              <a:pPr algn="ctr"/>
              <a:r>
                <a:rPr lang="en-US" sz="1200" dirty="0"/>
                <a:t>intubate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663EDB5-BAA1-5F49-9AAE-9F80C84B2B99}"/>
                </a:ext>
              </a:extLst>
            </p:cNvPr>
            <p:cNvSpPr/>
            <p:nvPr/>
          </p:nvSpPr>
          <p:spPr>
            <a:xfrm>
              <a:off x="3283047" y="2251495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91A72A7-13FA-6B4D-AAE3-6909948747E5}"/>
                </a:ext>
              </a:extLst>
            </p:cNvPr>
            <p:cNvSpPr/>
            <p:nvPr/>
          </p:nvSpPr>
          <p:spPr>
            <a:xfrm>
              <a:off x="2886841" y="4655606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82AF871-4FF4-A043-B4F9-29127E6CAE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3073" y="4590780"/>
              <a:ext cx="701808" cy="90040"/>
            </a:xfrm>
            <a:prstGeom prst="line">
              <a:avLst/>
            </a:prstGeom>
            <a:ln w="28575">
              <a:solidFill>
                <a:srgbClr val="438B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E921B4C3-933E-024D-BEF5-8C332760FCF6}"/>
                </a:ext>
              </a:extLst>
            </p:cNvPr>
            <p:cNvSpPr/>
            <p:nvPr/>
          </p:nvSpPr>
          <p:spPr>
            <a:xfrm>
              <a:off x="4926201" y="4680410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26A8B4C-7F63-8C45-9BCE-AA92CE09A40F}"/>
                </a:ext>
              </a:extLst>
            </p:cNvPr>
            <p:cNvSpPr/>
            <p:nvPr/>
          </p:nvSpPr>
          <p:spPr>
            <a:xfrm>
              <a:off x="4814652" y="4680410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88CE165-D373-7142-A851-A40B252FCB1F}"/>
                </a:ext>
              </a:extLst>
            </p:cNvPr>
            <p:cNvSpPr/>
            <p:nvPr/>
          </p:nvSpPr>
          <p:spPr>
            <a:xfrm>
              <a:off x="5103365" y="4680410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BE51CA0-AEDC-6648-B0AE-520825ADAC7D}"/>
                </a:ext>
              </a:extLst>
            </p:cNvPr>
            <p:cNvSpPr/>
            <p:nvPr/>
          </p:nvSpPr>
          <p:spPr>
            <a:xfrm>
              <a:off x="5208416" y="4680410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3E95A133-303C-6847-83EF-2A24EC26FE55}"/>
                </a:ext>
              </a:extLst>
            </p:cNvPr>
            <p:cNvSpPr/>
            <p:nvPr/>
          </p:nvSpPr>
          <p:spPr>
            <a:xfrm>
              <a:off x="5800167" y="4680410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C162AA9-BD07-1D41-850E-BDE6EEE30535}"/>
                </a:ext>
              </a:extLst>
            </p:cNvPr>
            <p:cNvSpPr/>
            <p:nvPr/>
          </p:nvSpPr>
          <p:spPr>
            <a:xfrm>
              <a:off x="5436641" y="4680410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B0E5F81F-31D2-5847-9688-D9C83AF11FE8}"/>
                </a:ext>
              </a:extLst>
            </p:cNvPr>
            <p:cNvSpPr/>
            <p:nvPr/>
          </p:nvSpPr>
          <p:spPr>
            <a:xfrm>
              <a:off x="6309405" y="2276299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32E3D900-933D-7E4B-86CF-F7DD00534548}"/>
                </a:ext>
              </a:extLst>
            </p:cNvPr>
            <p:cNvSpPr/>
            <p:nvPr/>
          </p:nvSpPr>
          <p:spPr>
            <a:xfrm>
              <a:off x="6516330" y="2276299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72CCDD4-4188-254F-A67A-63D005CAFBCB}"/>
                </a:ext>
              </a:extLst>
            </p:cNvPr>
            <p:cNvSpPr/>
            <p:nvPr/>
          </p:nvSpPr>
          <p:spPr>
            <a:xfrm>
              <a:off x="6100678" y="2276299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5C566FC7-E6DD-5547-8EE8-F5BBE4763434}"/>
                </a:ext>
              </a:extLst>
            </p:cNvPr>
            <p:cNvSpPr/>
            <p:nvPr/>
          </p:nvSpPr>
          <p:spPr>
            <a:xfrm>
              <a:off x="6442715" y="2276299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ABB03744-4402-E94C-B6F9-FA8C4DFD0D9B}"/>
                </a:ext>
              </a:extLst>
            </p:cNvPr>
            <p:cNvSpPr/>
            <p:nvPr/>
          </p:nvSpPr>
          <p:spPr>
            <a:xfrm>
              <a:off x="5900911" y="2276299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09A387D-FE82-864F-82FC-6F4132068003}"/>
                </a:ext>
              </a:extLst>
            </p:cNvPr>
            <p:cNvSpPr/>
            <p:nvPr/>
          </p:nvSpPr>
          <p:spPr>
            <a:xfrm>
              <a:off x="5725293" y="2276299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27298E1-15CB-3D43-AA02-07CDD7ED7F2D}"/>
                </a:ext>
              </a:extLst>
            </p:cNvPr>
            <p:cNvSpPr/>
            <p:nvPr/>
          </p:nvSpPr>
          <p:spPr>
            <a:xfrm>
              <a:off x="6380672" y="2276299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32EAB5E-A3CA-2044-85AF-57EE5B65080F}"/>
                </a:ext>
              </a:extLst>
            </p:cNvPr>
            <p:cNvSpPr/>
            <p:nvPr/>
          </p:nvSpPr>
          <p:spPr>
            <a:xfrm>
              <a:off x="5984466" y="4680410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7921C0A-3E3D-B94A-970F-089E2C89D9A0}"/>
                </a:ext>
              </a:extLst>
            </p:cNvPr>
            <p:cNvSpPr/>
            <p:nvPr/>
          </p:nvSpPr>
          <p:spPr>
            <a:xfrm>
              <a:off x="2108570" y="4659145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7F07610-0075-3642-BE96-28F443B39833}"/>
                </a:ext>
              </a:extLst>
            </p:cNvPr>
            <p:cNvSpPr/>
            <p:nvPr/>
          </p:nvSpPr>
          <p:spPr>
            <a:xfrm>
              <a:off x="1997021" y="4659145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B2E450-D1F8-CB4E-8B21-2B62227258BF}"/>
                </a:ext>
              </a:extLst>
            </p:cNvPr>
            <p:cNvSpPr/>
            <p:nvPr/>
          </p:nvSpPr>
          <p:spPr>
            <a:xfrm>
              <a:off x="2285734" y="4659145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073294C-4E0A-0443-94CD-736A0639EBFA}"/>
                </a:ext>
              </a:extLst>
            </p:cNvPr>
            <p:cNvSpPr/>
            <p:nvPr/>
          </p:nvSpPr>
          <p:spPr>
            <a:xfrm>
              <a:off x="2390785" y="4659145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962CBD8C-BD9E-3243-BDC9-55800C8D2747}"/>
                </a:ext>
              </a:extLst>
            </p:cNvPr>
            <p:cNvSpPr/>
            <p:nvPr/>
          </p:nvSpPr>
          <p:spPr>
            <a:xfrm>
              <a:off x="2982536" y="4659145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245BBDA-9A58-2143-BC7F-B25462E91351}"/>
                </a:ext>
              </a:extLst>
            </p:cNvPr>
            <p:cNvSpPr/>
            <p:nvPr/>
          </p:nvSpPr>
          <p:spPr>
            <a:xfrm>
              <a:off x="2619010" y="4659145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6DC54A2C-D650-654C-BCBF-CEBFD4BDCDD2}"/>
                </a:ext>
              </a:extLst>
            </p:cNvPr>
            <p:cNvSpPr/>
            <p:nvPr/>
          </p:nvSpPr>
          <p:spPr>
            <a:xfrm>
              <a:off x="3166835" y="4659145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2DAB7F6-9D84-FF45-BF64-32286D1661F8}"/>
                </a:ext>
              </a:extLst>
            </p:cNvPr>
            <p:cNvSpPr/>
            <p:nvPr/>
          </p:nvSpPr>
          <p:spPr>
            <a:xfrm>
              <a:off x="2992038" y="2255037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321AF00-A722-954F-A5C1-8EDD8580537B}"/>
                </a:ext>
              </a:extLst>
            </p:cNvPr>
            <p:cNvSpPr/>
            <p:nvPr/>
          </p:nvSpPr>
          <p:spPr>
            <a:xfrm>
              <a:off x="3198963" y="2255037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D3CC760-513D-C741-B726-3B7166CEA24E}"/>
                </a:ext>
              </a:extLst>
            </p:cNvPr>
            <p:cNvSpPr/>
            <p:nvPr/>
          </p:nvSpPr>
          <p:spPr>
            <a:xfrm>
              <a:off x="2783311" y="2255037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A3BF011-2253-7148-B5E7-718F670B2DD7}"/>
                </a:ext>
              </a:extLst>
            </p:cNvPr>
            <p:cNvSpPr/>
            <p:nvPr/>
          </p:nvSpPr>
          <p:spPr>
            <a:xfrm>
              <a:off x="3125348" y="2255037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1C08B58-D5D8-5C47-A5BE-3B7DF66678D3}"/>
                </a:ext>
              </a:extLst>
            </p:cNvPr>
            <p:cNvSpPr/>
            <p:nvPr/>
          </p:nvSpPr>
          <p:spPr>
            <a:xfrm>
              <a:off x="2583544" y="2255037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99847DA-B7E2-0B48-8E6E-187011CD6209}"/>
                </a:ext>
              </a:extLst>
            </p:cNvPr>
            <p:cNvSpPr/>
            <p:nvPr/>
          </p:nvSpPr>
          <p:spPr>
            <a:xfrm>
              <a:off x="2407926" y="2255037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3151C80-89E3-4D4B-91C4-2C9AFB2D3371}"/>
                </a:ext>
              </a:extLst>
            </p:cNvPr>
            <p:cNvSpPr/>
            <p:nvPr/>
          </p:nvSpPr>
          <p:spPr>
            <a:xfrm>
              <a:off x="3063305" y="2255037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2DF4B99-D470-244B-90AF-6499D1A7E1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1173" y="4638713"/>
              <a:ext cx="423656" cy="16642"/>
            </a:xfrm>
            <a:prstGeom prst="line">
              <a:avLst/>
            </a:prstGeom>
            <a:ln w="28575">
              <a:solidFill>
                <a:srgbClr val="438B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5CB7A434-AFC5-554D-8160-3EEA0FA51EF7}"/>
                </a:ext>
              </a:extLst>
            </p:cNvPr>
            <p:cNvSpPr/>
            <p:nvPr/>
          </p:nvSpPr>
          <p:spPr>
            <a:xfrm>
              <a:off x="5344420" y="4673319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C8F45FC-F78C-4A46-B67B-8181941AEB53}"/>
                </a:ext>
              </a:extLst>
            </p:cNvPr>
            <p:cNvSpPr/>
            <p:nvPr/>
          </p:nvSpPr>
          <p:spPr>
            <a:xfrm>
              <a:off x="5232871" y="4673319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4CA9EA6-FE6C-ED43-9678-EDFD4A9D6FE2}"/>
                </a:ext>
              </a:extLst>
            </p:cNvPr>
            <p:cNvSpPr/>
            <p:nvPr/>
          </p:nvSpPr>
          <p:spPr>
            <a:xfrm>
              <a:off x="5521584" y="4673319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B4D8E75-0ED5-E24F-9BC5-0EBC68B44DA5}"/>
                </a:ext>
              </a:extLst>
            </p:cNvPr>
            <p:cNvSpPr/>
            <p:nvPr/>
          </p:nvSpPr>
          <p:spPr>
            <a:xfrm>
              <a:off x="5626635" y="4673319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F96D3A6-0119-A94E-BBA2-2CB090C5D57C}"/>
                </a:ext>
              </a:extLst>
            </p:cNvPr>
            <p:cNvSpPr/>
            <p:nvPr/>
          </p:nvSpPr>
          <p:spPr>
            <a:xfrm>
              <a:off x="6218386" y="4673319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10901F6-B81F-1B4C-A5BD-9A4D55D5DDDA}"/>
                </a:ext>
              </a:extLst>
            </p:cNvPr>
            <p:cNvSpPr/>
            <p:nvPr/>
          </p:nvSpPr>
          <p:spPr>
            <a:xfrm>
              <a:off x="5854860" y="4673319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551CA07F-45F3-D343-BC6E-1AFE27E41120}"/>
                </a:ext>
              </a:extLst>
            </p:cNvPr>
            <p:cNvSpPr/>
            <p:nvPr/>
          </p:nvSpPr>
          <p:spPr>
            <a:xfrm>
              <a:off x="6402685" y="4673319"/>
              <a:ext cx="73615" cy="752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45F6100B-0C70-254A-A5D6-69B081AE3B66}"/>
                </a:ext>
              </a:extLst>
            </p:cNvPr>
            <p:cNvSpPr/>
            <p:nvPr/>
          </p:nvSpPr>
          <p:spPr>
            <a:xfrm>
              <a:off x="6153459" y="2290473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92EDD18-C1CF-6F4C-AE7E-B8606E30BC2A}"/>
                </a:ext>
              </a:extLst>
            </p:cNvPr>
            <p:cNvSpPr/>
            <p:nvPr/>
          </p:nvSpPr>
          <p:spPr>
            <a:xfrm>
              <a:off x="6360384" y="2290473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CBE4EED-6E86-7240-8491-065F2D49923C}"/>
                </a:ext>
              </a:extLst>
            </p:cNvPr>
            <p:cNvSpPr/>
            <p:nvPr/>
          </p:nvSpPr>
          <p:spPr>
            <a:xfrm>
              <a:off x="5944732" y="2290473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4D61B70-ED5D-E641-A8B4-D2FC22784EDA}"/>
                </a:ext>
              </a:extLst>
            </p:cNvPr>
            <p:cNvSpPr/>
            <p:nvPr/>
          </p:nvSpPr>
          <p:spPr>
            <a:xfrm>
              <a:off x="6286769" y="2290473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7780AFC-C0D4-1943-95F8-702EE021FB52}"/>
                </a:ext>
              </a:extLst>
            </p:cNvPr>
            <p:cNvSpPr/>
            <p:nvPr/>
          </p:nvSpPr>
          <p:spPr>
            <a:xfrm>
              <a:off x="5744965" y="2290473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C83742AE-5DCB-5346-9EA7-076CF8CC6B68}"/>
                </a:ext>
              </a:extLst>
            </p:cNvPr>
            <p:cNvSpPr/>
            <p:nvPr/>
          </p:nvSpPr>
          <p:spPr>
            <a:xfrm>
              <a:off x="5569347" y="2290473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CF6707A-2531-0848-8854-5A9B9F0C2588}"/>
                </a:ext>
              </a:extLst>
            </p:cNvPr>
            <p:cNvSpPr/>
            <p:nvPr/>
          </p:nvSpPr>
          <p:spPr>
            <a:xfrm>
              <a:off x="6224726" y="2290473"/>
              <a:ext cx="73615" cy="1001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7ECEAE-B0DB-1B45-8901-371473600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1805615" y="2470298"/>
              <a:ext cx="1161252" cy="932889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08E4DC7A-B785-9E43-94E9-A9353DEDD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>
              <a:off x="4860307" y="2453208"/>
              <a:ext cx="1161252" cy="932889"/>
            </a:xfrm>
            <a:prstGeom prst="rect">
              <a:avLst/>
            </a:prstGeom>
          </p:spPr>
        </p:pic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83ADE9D-5CE2-9B4F-B5F3-686E62E5E946}"/>
              </a:ext>
            </a:extLst>
          </p:cNvPr>
          <p:cNvCxnSpPr/>
          <p:nvPr/>
        </p:nvCxnSpPr>
        <p:spPr>
          <a:xfrm>
            <a:off x="4657060" y="1719824"/>
            <a:ext cx="0" cy="42737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5D4896EF-3790-A044-9FFD-07A94102F335}"/>
              </a:ext>
            </a:extLst>
          </p:cNvPr>
          <p:cNvSpPr txBox="1"/>
          <p:nvPr/>
        </p:nvSpPr>
        <p:spPr>
          <a:xfrm>
            <a:off x="6444506" y="2045337"/>
            <a:ext cx="3561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Step 2. Optimize decision threshold</a:t>
            </a:r>
          </a:p>
        </p:txBody>
      </p:sp>
    </p:spTree>
    <p:extLst>
      <p:ext uri="{BB962C8B-B14F-4D97-AF65-F5344CB8AC3E}">
        <p14:creationId xmlns:p14="http://schemas.microsoft.com/office/powerpoint/2010/main" val="123581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15B80CE-3916-594E-9650-407599098EC1}"/>
              </a:ext>
            </a:extLst>
          </p:cNvPr>
          <p:cNvSpPr/>
          <p:nvPr/>
        </p:nvSpPr>
        <p:spPr>
          <a:xfrm>
            <a:off x="6377853" y="2526031"/>
            <a:ext cx="5006281" cy="3606840"/>
          </a:xfrm>
          <a:prstGeom prst="roundRect">
            <a:avLst/>
          </a:prstGeom>
          <a:solidFill>
            <a:schemeClr val="accent2">
              <a:lumMod val="75000"/>
              <a:alpha val="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3CA7A0C-A107-6747-9A4A-63BBAAE68A77}"/>
              </a:ext>
            </a:extLst>
          </p:cNvPr>
          <p:cNvSpPr/>
          <p:nvPr/>
        </p:nvSpPr>
        <p:spPr>
          <a:xfrm>
            <a:off x="548640" y="2569318"/>
            <a:ext cx="5006281" cy="3606840"/>
          </a:xfrm>
          <a:prstGeom prst="roundRect">
            <a:avLst/>
          </a:prstGeom>
          <a:solidFill>
            <a:srgbClr val="B4C7E7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E5915F-CFE5-404D-B8E0-7E5632FFD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92" y="2985018"/>
            <a:ext cx="4080092" cy="2676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473831-4CBF-344B-BADD-8CB08E72D9F7}"/>
              </a:ext>
            </a:extLst>
          </p:cNvPr>
          <p:cNvSpPr txBox="1"/>
          <p:nvPr/>
        </p:nvSpPr>
        <p:spPr>
          <a:xfrm>
            <a:off x="1866582" y="2076286"/>
            <a:ext cx="244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Include ICU as a feature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9AA0F5-1DD6-0942-A6E4-43EAB0D1D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955" y="3012803"/>
            <a:ext cx="4142865" cy="2675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DC9148-8B48-2149-9E95-A20A3B611434}"/>
              </a:ext>
            </a:extLst>
          </p:cNvPr>
          <p:cNvSpPr txBox="1"/>
          <p:nvPr/>
        </p:nvSpPr>
        <p:spPr>
          <a:xfrm>
            <a:off x="7625312" y="2065048"/>
            <a:ext cx="329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Do  </a:t>
            </a:r>
            <a:r>
              <a:rPr lang="en-US" b="1" i="1" u="sng" dirty="0"/>
              <a:t>NOT</a:t>
            </a:r>
            <a:r>
              <a:rPr lang="en-US" b="1" i="1" dirty="0"/>
              <a:t> include ICU as a feature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CAFA833-5BD9-E044-B7DC-732AF853F97B}"/>
              </a:ext>
            </a:extLst>
          </p:cNvPr>
          <p:cNvSpPr/>
          <p:nvPr/>
        </p:nvSpPr>
        <p:spPr>
          <a:xfrm>
            <a:off x="4966488" y="1456650"/>
            <a:ext cx="2190444" cy="963152"/>
          </a:xfrm>
          <a:prstGeom prst="roundRect">
            <a:avLst/>
          </a:prstGeom>
          <a:solidFill>
            <a:srgbClr val="B4C7E7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062EC9-B94C-C844-8A3F-03F0A1FABC8E}"/>
              </a:ext>
            </a:extLst>
          </p:cNvPr>
          <p:cNvSpPr txBox="1"/>
          <p:nvPr/>
        </p:nvSpPr>
        <p:spPr>
          <a:xfrm>
            <a:off x="4993854" y="1619006"/>
            <a:ext cx="209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Training set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FFD5C0-5EC8-7747-BD3E-6B7124D60200}"/>
              </a:ext>
            </a:extLst>
          </p:cNvPr>
          <p:cNvCxnSpPr>
            <a:cxnSpLocks/>
          </p:cNvCxnSpPr>
          <p:nvPr/>
        </p:nvCxnSpPr>
        <p:spPr>
          <a:xfrm flipH="1">
            <a:off x="4575060" y="2106557"/>
            <a:ext cx="402858" cy="3385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41A760-992E-CB42-B3FE-D3DE1E0D1827}"/>
              </a:ext>
            </a:extLst>
          </p:cNvPr>
          <p:cNvCxnSpPr>
            <a:cxnSpLocks/>
          </p:cNvCxnSpPr>
          <p:nvPr/>
        </p:nvCxnSpPr>
        <p:spPr>
          <a:xfrm>
            <a:off x="7168362" y="2106557"/>
            <a:ext cx="354797" cy="3385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1F71EF0-46FF-124C-8CF7-F9B3AFE157F7}"/>
              </a:ext>
            </a:extLst>
          </p:cNvPr>
          <p:cNvSpPr txBox="1"/>
          <p:nvPr/>
        </p:nvSpPr>
        <p:spPr>
          <a:xfrm>
            <a:off x="2429803" y="5699833"/>
            <a:ext cx="2019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Decision Threshold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29B649-48A2-F144-A098-F44A25C341A7}"/>
              </a:ext>
            </a:extLst>
          </p:cNvPr>
          <p:cNvSpPr txBox="1"/>
          <p:nvPr/>
        </p:nvSpPr>
        <p:spPr>
          <a:xfrm rot="16200000">
            <a:off x="-545400" y="3581731"/>
            <a:ext cx="2713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Recall (macro average)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9CD320-28A2-4645-8D99-5494117A194F}"/>
              </a:ext>
            </a:extLst>
          </p:cNvPr>
          <p:cNvSpPr txBox="1"/>
          <p:nvPr/>
        </p:nvSpPr>
        <p:spPr>
          <a:xfrm rot="16200000">
            <a:off x="5885705" y="4007935"/>
            <a:ext cx="15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Recall (macro average)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10FBA6-9275-B64F-9E72-37526CAD0DD1}"/>
              </a:ext>
            </a:extLst>
          </p:cNvPr>
          <p:cNvSpPr txBox="1"/>
          <p:nvPr/>
        </p:nvSpPr>
        <p:spPr>
          <a:xfrm>
            <a:off x="8597661" y="5784624"/>
            <a:ext cx="1350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Decision Threshold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14FE35-C220-E04E-A687-5CA488D2A548}"/>
              </a:ext>
            </a:extLst>
          </p:cNvPr>
          <p:cNvSpPr txBox="1"/>
          <p:nvPr/>
        </p:nvSpPr>
        <p:spPr>
          <a:xfrm>
            <a:off x="4234780" y="11399"/>
            <a:ext cx="4331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Decision Boundary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31689-04B2-D645-BC80-BBF56B68C49F}"/>
              </a:ext>
            </a:extLst>
          </p:cNvPr>
          <p:cNvSpPr txBox="1"/>
          <p:nvPr/>
        </p:nvSpPr>
        <p:spPr>
          <a:xfrm>
            <a:off x="815721" y="772307"/>
            <a:ext cx="1116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recall macro average: Balances optimal recall of both true cases of intubation and non-intubation in test set</a:t>
            </a:r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4AF1B96E-6A0C-F94C-935E-6348EF4696E3}"/>
              </a:ext>
            </a:extLst>
          </p:cNvPr>
          <p:cNvSpPr/>
          <p:nvPr/>
        </p:nvSpPr>
        <p:spPr>
          <a:xfrm>
            <a:off x="1557972" y="3041372"/>
            <a:ext cx="308610" cy="267195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5-Point Star 27">
            <a:extLst>
              <a:ext uri="{FF2B5EF4-FFF2-40B4-BE49-F238E27FC236}">
                <a16:creationId xmlns:a16="http://schemas.microsoft.com/office/drawing/2014/main" id="{63793E61-48FA-364B-AE60-8D00BEF01ABA}"/>
              </a:ext>
            </a:extLst>
          </p:cNvPr>
          <p:cNvSpPr/>
          <p:nvPr/>
        </p:nvSpPr>
        <p:spPr>
          <a:xfrm>
            <a:off x="7594541" y="3091931"/>
            <a:ext cx="308610" cy="267195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>
            <a:extLst>
              <a:ext uri="{FF2B5EF4-FFF2-40B4-BE49-F238E27FC236}">
                <a16:creationId xmlns:a16="http://schemas.microsoft.com/office/drawing/2014/main" id="{06B4E03E-A061-794B-BCAC-EE19BF47D703}"/>
              </a:ext>
            </a:extLst>
          </p:cNvPr>
          <p:cNvSpPr/>
          <p:nvPr/>
        </p:nvSpPr>
        <p:spPr>
          <a:xfrm>
            <a:off x="548640" y="675709"/>
            <a:ext cx="308610" cy="267195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40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2F7E2D-6E2B-BA46-9156-0D5EBAF70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17"/>
          <a:stretch/>
        </p:blipFill>
        <p:spPr>
          <a:xfrm>
            <a:off x="6534530" y="2420356"/>
            <a:ext cx="3829839" cy="3168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95DD40-FED7-E449-AE2D-3D7FFF6BF28F}"/>
              </a:ext>
            </a:extLst>
          </p:cNvPr>
          <p:cNvSpPr txBox="1"/>
          <p:nvPr/>
        </p:nvSpPr>
        <p:spPr>
          <a:xfrm>
            <a:off x="2051732" y="1864842"/>
            <a:ext cx="244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Include ICU as a feature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89D6F-8654-584E-81C1-5EE29F6B41E3}"/>
              </a:ext>
            </a:extLst>
          </p:cNvPr>
          <p:cNvSpPr txBox="1"/>
          <p:nvPr/>
        </p:nvSpPr>
        <p:spPr>
          <a:xfrm>
            <a:off x="7069621" y="1947932"/>
            <a:ext cx="329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Do  </a:t>
            </a:r>
            <a:r>
              <a:rPr lang="en-US" b="1" i="1" u="sng" dirty="0"/>
              <a:t>NOT</a:t>
            </a:r>
            <a:r>
              <a:rPr lang="en-US" b="1" i="1" dirty="0"/>
              <a:t> include ICU as a feature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8B610B-5175-D04B-8736-52BED0EDB1A1}"/>
              </a:ext>
            </a:extLst>
          </p:cNvPr>
          <p:cNvSpPr/>
          <p:nvPr/>
        </p:nvSpPr>
        <p:spPr>
          <a:xfrm>
            <a:off x="6802075" y="5691536"/>
            <a:ext cx="382983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'C': 0.001, '</a:t>
            </a:r>
            <a:r>
              <a:rPr lang="en-US" sz="1100" dirty="0" err="1"/>
              <a:t>max_iter</a:t>
            </a:r>
            <a:r>
              <a:rPr lang="en-US" sz="1100" dirty="0"/>
              <a:t>': 10000, 'penalty': 'l2', 'solver': '</a:t>
            </a:r>
            <a:r>
              <a:rPr lang="en-US" sz="1100" dirty="0" err="1"/>
              <a:t>liblinear</a:t>
            </a:r>
            <a:r>
              <a:rPr lang="en-US" sz="1100" dirty="0"/>
              <a:t>'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1FA8CF-70BB-6940-9726-3330B38302BD}"/>
              </a:ext>
            </a:extLst>
          </p:cNvPr>
          <p:cNvSpPr/>
          <p:nvPr/>
        </p:nvSpPr>
        <p:spPr>
          <a:xfrm>
            <a:off x="6802075" y="6154985"/>
            <a:ext cx="4031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Test macro average recall score is 0.5292703725352943 </a:t>
            </a:r>
          </a:p>
          <a:p>
            <a:r>
              <a:rPr lang="en-US" sz="1200" dirty="0"/>
              <a:t>Train macro average recall score is 0.5139371690218073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8882C-12CF-E245-86AF-54AC99A578DD}"/>
              </a:ext>
            </a:extLst>
          </p:cNvPr>
          <p:cNvSpPr txBox="1"/>
          <p:nvPr/>
        </p:nvSpPr>
        <p:spPr>
          <a:xfrm>
            <a:off x="3657600" y="0"/>
            <a:ext cx="5177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/>
              <a:t>Logistic Regression: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15B93D-F9FF-784B-AFEC-CA0A848CB68D}"/>
              </a:ext>
            </a:extLst>
          </p:cNvPr>
          <p:cNvSpPr/>
          <p:nvPr/>
        </p:nvSpPr>
        <p:spPr>
          <a:xfrm>
            <a:off x="1726115" y="5735396"/>
            <a:ext cx="33954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‘C': 0.1, '</a:t>
            </a:r>
            <a:r>
              <a:rPr lang="en-US" sz="1100" dirty="0" err="1"/>
              <a:t>max_iter</a:t>
            </a:r>
            <a:r>
              <a:rPr lang="en-US" sz="1100" dirty="0"/>
              <a:t>': 10000, 'penalty': 'l2', 'solver': '</a:t>
            </a:r>
            <a:r>
              <a:rPr lang="en-US" sz="1100" dirty="0" err="1"/>
              <a:t>lbfgs</a:t>
            </a:r>
            <a:r>
              <a:rPr lang="en-US" sz="1100" dirty="0"/>
              <a:t>'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EBF47C-5475-2F4F-A0ED-BA40AE22E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17"/>
          <a:stretch/>
        </p:blipFill>
        <p:spPr>
          <a:xfrm>
            <a:off x="1358109" y="2420356"/>
            <a:ext cx="3829839" cy="31680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865390C-748E-3742-B44D-0860F3DB7A5A}"/>
              </a:ext>
            </a:extLst>
          </p:cNvPr>
          <p:cNvSpPr/>
          <p:nvPr/>
        </p:nvSpPr>
        <p:spPr>
          <a:xfrm>
            <a:off x="1726115" y="6143958"/>
            <a:ext cx="39436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Test macro average recall score is 0.7377779940158946 </a:t>
            </a:r>
          </a:p>
          <a:p>
            <a:r>
              <a:rPr lang="en-US" sz="1200" dirty="0"/>
              <a:t>Train macro average recall score is 0.7507360131224436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75F7DB6-6C56-664E-91D5-A86C96845A5C}"/>
              </a:ext>
            </a:extLst>
          </p:cNvPr>
          <p:cNvSpPr/>
          <p:nvPr/>
        </p:nvSpPr>
        <p:spPr>
          <a:xfrm>
            <a:off x="5000778" y="896559"/>
            <a:ext cx="2190444" cy="963152"/>
          </a:xfrm>
          <a:prstGeom prst="roundRect">
            <a:avLst/>
          </a:prstGeom>
          <a:solidFill>
            <a:srgbClr val="B4C7E7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3254A6-9870-4646-8C35-B1755F822736}"/>
              </a:ext>
            </a:extLst>
          </p:cNvPr>
          <p:cNvSpPr txBox="1"/>
          <p:nvPr/>
        </p:nvSpPr>
        <p:spPr>
          <a:xfrm>
            <a:off x="5028144" y="1058915"/>
            <a:ext cx="209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Test set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64D737-B762-BA4A-8C61-987B6ABC8329}"/>
              </a:ext>
            </a:extLst>
          </p:cNvPr>
          <p:cNvCxnSpPr>
            <a:cxnSpLocks/>
          </p:cNvCxnSpPr>
          <p:nvPr/>
        </p:nvCxnSpPr>
        <p:spPr>
          <a:xfrm flipH="1">
            <a:off x="4597920" y="1388992"/>
            <a:ext cx="402858" cy="3385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BB0295-2869-2346-AC87-02D3001D22EA}"/>
              </a:ext>
            </a:extLst>
          </p:cNvPr>
          <p:cNvCxnSpPr>
            <a:cxnSpLocks/>
          </p:cNvCxnSpPr>
          <p:nvPr/>
        </p:nvCxnSpPr>
        <p:spPr>
          <a:xfrm>
            <a:off x="7191222" y="1470962"/>
            <a:ext cx="354797" cy="3385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583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2F7E2D-6E2B-BA46-9156-0D5EBAF70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17"/>
          <a:stretch/>
        </p:blipFill>
        <p:spPr>
          <a:xfrm>
            <a:off x="6534530" y="2420356"/>
            <a:ext cx="3829839" cy="3168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95DD40-FED7-E449-AE2D-3D7FFF6BF28F}"/>
              </a:ext>
            </a:extLst>
          </p:cNvPr>
          <p:cNvSpPr txBox="1"/>
          <p:nvPr/>
        </p:nvSpPr>
        <p:spPr>
          <a:xfrm>
            <a:off x="2051732" y="1864842"/>
            <a:ext cx="244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Include ICU as a feature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889D6F-8654-584E-81C1-5EE29F6B41E3}"/>
              </a:ext>
            </a:extLst>
          </p:cNvPr>
          <p:cNvSpPr txBox="1"/>
          <p:nvPr/>
        </p:nvSpPr>
        <p:spPr>
          <a:xfrm>
            <a:off x="7069621" y="1947932"/>
            <a:ext cx="329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Do  </a:t>
            </a:r>
            <a:r>
              <a:rPr lang="en-US" b="1" i="1" u="sng" dirty="0"/>
              <a:t>NOT</a:t>
            </a:r>
            <a:r>
              <a:rPr lang="en-US" b="1" i="1" dirty="0"/>
              <a:t> include ICU as a feature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8B610B-5175-D04B-8736-52BED0EDB1A1}"/>
              </a:ext>
            </a:extLst>
          </p:cNvPr>
          <p:cNvSpPr/>
          <p:nvPr/>
        </p:nvSpPr>
        <p:spPr>
          <a:xfrm>
            <a:off x="6802075" y="5691536"/>
            <a:ext cx="382983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'C': 0.001, '</a:t>
            </a:r>
            <a:r>
              <a:rPr lang="en-US" sz="1100" dirty="0" err="1"/>
              <a:t>max_iter</a:t>
            </a:r>
            <a:r>
              <a:rPr lang="en-US" sz="1100" dirty="0"/>
              <a:t>': 10000, 'penalty': 'l2', 'solver': '</a:t>
            </a:r>
            <a:r>
              <a:rPr lang="en-US" sz="1100" dirty="0" err="1"/>
              <a:t>liblinear</a:t>
            </a:r>
            <a:r>
              <a:rPr lang="en-US" sz="1100" dirty="0"/>
              <a:t>'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1FA8CF-70BB-6940-9726-3330B38302BD}"/>
              </a:ext>
            </a:extLst>
          </p:cNvPr>
          <p:cNvSpPr/>
          <p:nvPr/>
        </p:nvSpPr>
        <p:spPr>
          <a:xfrm>
            <a:off x="6802075" y="6154985"/>
            <a:ext cx="4031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Test macro average recall score is 0.5292703725352943 </a:t>
            </a:r>
          </a:p>
          <a:p>
            <a:r>
              <a:rPr lang="en-US" sz="1200" dirty="0"/>
              <a:t>Train macro average recall score is 0.5139371690218073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8882C-12CF-E245-86AF-54AC99A578DD}"/>
              </a:ext>
            </a:extLst>
          </p:cNvPr>
          <p:cNvSpPr txBox="1"/>
          <p:nvPr/>
        </p:nvSpPr>
        <p:spPr>
          <a:xfrm>
            <a:off x="3657600" y="0"/>
            <a:ext cx="5177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/>
              <a:t>Logistic Regression: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15B93D-F9FF-784B-AFEC-CA0A848CB68D}"/>
              </a:ext>
            </a:extLst>
          </p:cNvPr>
          <p:cNvSpPr/>
          <p:nvPr/>
        </p:nvSpPr>
        <p:spPr>
          <a:xfrm>
            <a:off x="1726115" y="5735396"/>
            <a:ext cx="33954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‘C': 0.1, '</a:t>
            </a:r>
            <a:r>
              <a:rPr lang="en-US" sz="1100" dirty="0" err="1"/>
              <a:t>max_iter</a:t>
            </a:r>
            <a:r>
              <a:rPr lang="en-US" sz="1100" dirty="0"/>
              <a:t>': 10000, 'penalty': 'l2', 'solver': '</a:t>
            </a:r>
            <a:r>
              <a:rPr lang="en-US" sz="1100" dirty="0" err="1"/>
              <a:t>lbfgs</a:t>
            </a:r>
            <a:r>
              <a:rPr lang="en-US" sz="1100" dirty="0"/>
              <a:t>'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EBF47C-5475-2F4F-A0ED-BA40AE22E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17"/>
          <a:stretch/>
        </p:blipFill>
        <p:spPr>
          <a:xfrm>
            <a:off x="1358109" y="2420356"/>
            <a:ext cx="3829839" cy="31680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865390C-748E-3742-B44D-0860F3DB7A5A}"/>
              </a:ext>
            </a:extLst>
          </p:cNvPr>
          <p:cNvSpPr/>
          <p:nvPr/>
        </p:nvSpPr>
        <p:spPr>
          <a:xfrm>
            <a:off x="1726115" y="6143958"/>
            <a:ext cx="39436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Test macro average recall score is 0.7377779940158946 </a:t>
            </a:r>
          </a:p>
          <a:p>
            <a:r>
              <a:rPr lang="en-US" sz="1200" dirty="0"/>
              <a:t>Train macro average recall score is 0.7507360131224436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75F7DB6-6C56-664E-91D5-A86C96845A5C}"/>
              </a:ext>
            </a:extLst>
          </p:cNvPr>
          <p:cNvSpPr/>
          <p:nvPr/>
        </p:nvSpPr>
        <p:spPr>
          <a:xfrm>
            <a:off x="5000778" y="896559"/>
            <a:ext cx="2190444" cy="963152"/>
          </a:xfrm>
          <a:prstGeom prst="roundRect">
            <a:avLst/>
          </a:prstGeom>
          <a:solidFill>
            <a:srgbClr val="B4C7E7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3254A6-9870-4646-8C35-B1755F822736}"/>
              </a:ext>
            </a:extLst>
          </p:cNvPr>
          <p:cNvSpPr txBox="1"/>
          <p:nvPr/>
        </p:nvSpPr>
        <p:spPr>
          <a:xfrm>
            <a:off x="5028144" y="1058915"/>
            <a:ext cx="209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Test set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64D737-B762-BA4A-8C61-987B6ABC8329}"/>
              </a:ext>
            </a:extLst>
          </p:cNvPr>
          <p:cNvCxnSpPr>
            <a:cxnSpLocks/>
          </p:cNvCxnSpPr>
          <p:nvPr/>
        </p:nvCxnSpPr>
        <p:spPr>
          <a:xfrm flipH="1">
            <a:off x="4597920" y="1388992"/>
            <a:ext cx="402858" cy="3385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BB0295-2869-2346-AC87-02D3001D22EA}"/>
              </a:ext>
            </a:extLst>
          </p:cNvPr>
          <p:cNvCxnSpPr>
            <a:cxnSpLocks/>
          </p:cNvCxnSpPr>
          <p:nvPr/>
        </p:nvCxnSpPr>
        <p:spPr>
          <a:xfrm>
            <a:off x="7191222" y="1470962"/>
            <a:ext cx="354797" cy="3385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6971C98-E237-9F49-BFB7-EEE776577D66}"/>
              </a:ext>
            </a:extLst>
          </p:cNvPr>
          <p:cNvSpPr txBox="1"/>
          <p:nvPr/>
        </p:nvSpPr>
        <p:spPr>
          <a:xfrm>
            <a:off x="7546019" y="929601"/>
            <a:ext cx="464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5-fold cross validation of full dataset </a:t>
            </a:r>
          </a:p>
          <a:p>
            <a:r>
              <a:rPr lang="en-US" b="1" dirty="0">
                <a:solidFill>
                  <a:srgbClr val="FF0000"/>
                </a:solidFill>
              </a:rPr>
              <a:t>gave consistent scores</a:t>
            </a:r>
          </a:p>
        </p:txBody>
      </p:sp>
    </p:spTree>
    <p:extLst>
      <p:ext uri="{BB962C8B-B14F-4D97-AF65-F5344CB8AC3E}">
        <p14:creationId xmlns:p14="http://schemas.microsoft.com/office/powerpoint/2010/main" val="3409205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83C3FB-5D93-E645-9549-455A705C5D54}"/>
              </a:ext>
            </a:extLst>
          </p:cNvPr>
          <p:cNvSpPr/>
          <p:nvPr/>
        </p:nvSpPr>
        <p:spPr>
          <a:xfrm>
            <a:off x="6096000" y="24845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Test macro average recall score is 0.7195850494630278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8120A-2DA0-0D43-B80C-DBADAF647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84"/>
          <a:stretch/>
        </p:blipFill>
        <p:spPr>
          <a:xfrm>
            <a:off x="415615" y="1374149"/>
            <a:ext cx="5028762" cy="4116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FFD9D8-0234-584F-A7E4-6779E2D557E2}"/>
              </a:ext>
            </a:extLst>
          </p:cNvPr>
          <p:cNvSpPr txBox="1"/>
          <p:nvPr/>
        </p:nvSpPr>
        <p:spPr>
          <a:xfrm>
            <a:off x="1513489" y="914372"/>
            <a:ext cx="882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ICU as a feature alone provides about the same predictive power regardless of other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2E2530-D2AE-2746-9697-A7D35F36C267}"/>
              </a:ext>
            </a:extLst>
          </p:cNvPr>
          <p:cNvSpPr txBox="1"/>
          <p:nvPr/>
        </p:nvSpPr>
        <p:spPr>
          <a:xfrm>
            <a:off x="3657600" y="0"/>
            <a:ext cx="55971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/>
              <a:t>ICU as single feature: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02BBF4-BD17-A84E-9E47-B9E511674ADC}"/>
              </a:ext>
            </a:extLst>
          </p:cNvPr>
          <p:cNvSpPr/>
          <p:nvPr/>
        </p:nvSpPr>
        <p:spPr>
          <a:xfrm>
            <a:off x="6095999" y="3992516"/>
            <a:ext cx="5444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Test macro average recall score is 0.7377779940158946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E7765-7EA8-E748-BF4B-E1A848CFFF92}"/>
              </a:ext>
            </a:extLst>
          </p:cNvPr>
          <p:cNvSpPr txBox="1"/>
          <p:nvPr/>
        </p:nvSpPr>
        <p:spPr>
          <a:xfrm>
            <a:off x="6095999" y="3539809"/>
            <a:ext cx="2033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65000"/>
                  </a:schemeClr>
                </a:solidFill>
              </a:rPr>
              <a:t>With other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6536D-22F0-974E-B410-C6FAF146E237}"/>
              </a:ext>
            </a:extLst>
          </p:cNvPr>
          <p:cNvSpPr txBox="1"/>
          <p:nvPr/>
        </p:nvSpPr>
        <p:spPr>
          <a:xfrm>
            <a:off x="6095999" y="2163772"/>
            <a:ext cx="240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Without other features</a:t>
            </a:r>
          </a:p>
        </p:txBody>
      </p:sp>
    </p:spTree>
    <p:extLst>
      <p:ext uri="{BB962C8B-B14F-4D97-AF65-F5344CB8AC3E}">
        <p14:creationId xmlns:p14="http://schemas.microsoft.com/office/powerpoint/2010/main" val="2298123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095FAC-AD3C-5B4E-8456-045DE34A8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68" y="2191124"/>
            <a:ext cx="1942482" cy="4040659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4BAD3F-26A5-A44F-AAB5-EA9614DFB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521" y="2256328"/>
            <a:ext cx="2072505" cy="399092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15B80CE-3916-594E-9650-407599098EC1}"/>
              </a:ext>
            </a:extLst>
          </p:cNvPr>
          <p:cNvSpPr/>
          <p:nvPr/>
        </p:nvSpPr>
        <p:spPr>
          <a:xfrm>
            <a:off x="6400713" y="1927732"/>
            <a:ext cx="5006281" cy="4521221"/>
          </a:xfrm>
          <a:prstGeom prst="roundRect">
            <a:avLst/>
          </a:prstGeom>
          <a:solidFill>
            <a:schemeClr val="accent2">
              <a:lumMod val="75000"/>
              <a:alpha val="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3CA7A0C-A107-6747-9A4A-63BBAAE68A77}"/>
              </a:ext>
            </a:extLst>
          </p:cNvPr>
          <p:cNvSpPr/>
          <p:nvPr/>
        </p:nvSpPr>
        <p:spPr>
          <a:xfrm>
            <a:off x="571500" y="1971019"/>
            <a:ext cx="5006281" cy="4521221"/>
          </a:xfrm>
          <a:prstGeom prst="roundRect">
            <a:avLst/>
          </a:prstGeom>
          <a:solidFill>
            <a:srgbClr val="B4C7E7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473831-4CBF-344B-BADD-8CB08E72D9F7}"/>
              </a:ext>
            </a:extLst>
          </p:cNvPr>
          <p:cNvSpPr txBox="1"/>
          <p:nvPr/>
        </p:nvSpPr>
        <p:spPr>
          <a:xfrm>
            <a:off x="1965930" y="1542739"/>
            <a:ext cx="244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Include ICU as a feature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DC9148-8B48-2149-9E95-A20A3B611434}"/>
              </a:ext>
            </a:extLst>
          </p:cNvPr>
          <p:cNvSpPr txBox="1"/>
          <p:nvPr/>
        </p:nvSpPr>
        <p:spPr>
          <a:xfrm>
            <a:off x="7610672" y="1529951"/>
            <a:ext cx="329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Do  </a:t>
            </a:r>
            <a:r>
              <a:rPr lang="en-US" b="1" i="1" u="sng" dirty="0"/>
              <a:t>NOT</a:t>
            </a:r>
            <a:r>
              <a:rPr lang="en-US" b="1" i="1" dirty="0"/>
              <a:t> include ICU as a feature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CAFA833-5BD9-E044-B7DC-732AF853F97B}"/>
              </a:ext>
            </a:extLst>
          </p:cNvPr>
          <p:cNvSpPr/>
          <p:nvPr/>
        </p:nvSpPr>
        <p:spPr>
          <a:xfrm>
            <a:off x="4932198" y="873443"/>
            <a:ext cx="2190444" cy="96315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062EC9-B94C-C844-8A3F-03F0A1FABC8E}"/>
              </a:ext>
            </a:extLst>
          </p:cNvPr>
          <p:cNvSpPr txBox="1"/>
          <p:nvPr/>
        </p:nvSpPr>
        <p:spPr>
          <a:xfrm>
            <a:off x="4932198" y="994850"/>
            <a:ext cx="209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Training set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FFD5C0-5EC8-7747-BD3E-6B7124D60200}"/>
              </a:ext>
            </a:extLst>
          </p:cNvPr>
          <p:cNvCxnSpPr>
            <a:cxnSpLocks/>
          </p:cNvCxnSpPr>
          <p:nvPr/>
        </p:nvCxnSpPr>
        <p:spPr>
          <a:xfrm flipH="1">
            <a:off x="4529340" y="1420757"/>
            <a:ext cx="402858" cy="3385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41A760-992E-CB42-B3FE-D3DE1E0D1827}"/>
              </a:ext>
            </a:extLst>
          </p:cNvPr>
          <p:cNvCxnSpPr>
            <a:cxnSpLocks/>
          </p:cNvCxnSpPr>
          <p:nvPr/>
        </p:nvCxnSpPr>
        <p:spPr>
          <a:xfrm>
            <a:off x="7122642" y="1420757"/>
            <a:ext cx="354797" cy="3385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17529E5-ABE8-E34E-ADD4-7D927A743695}"/>
              </a:ext>
            </a:extLst>
          </p:cNvPr>
          <p:cNvSpPr txBox="1"/>
          <p:nvPr/>
        </p:nvSpPr>
        <p:spPr>
          <a:xfrm>
            <a:off x="3482314" y="191877"/>
            <a:ext cx="480753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i="1" dirty="0"/>
              <a:t>Feature importance rank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C87A47-81F0-D548-887D-FD732ADBB69C}"/>
              </a:ext>
            </a:extLst>
          </p:cNvPr>
          <p:cNvSpPr/>
          <p:nvPr/>
        </p:nvSpPr>
        <p:spPr>
          <a:xfrm>
            <a:off x="1965930" y="2480310"/>
            <a:ext cx="891570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573C60-EC7B-8C46-806D-97098E74695C}"/>
              </a:ext>
            </a:extLst>
          </p:cNvPr>
          <p:cNvSpPr/>
          <p:nvPr/>
        </p:nvSpPr>
        <p:spPr>
          <a:xfrm>
            <a:off x="7546988" y="2541270"/>
            <a:ext cx="1362744" cy="213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4B8A21-A258-6D4A-A59D-AA479F372CBC}"/>
              </a:ext>
            </a:extLst>
          </p:cNvPr>
          <p:cNvSpPr txBox="1"/>
          <p:nvPr/>
        </p:nvSpPr>
        <p:spPr>
          <a:xfrm>
            <a:off x="3275332" y="2864729"/>
            <a:ext cx="2127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ICU and pneumonia</a:t>
            </a:r>
          </a:p>
          <a:p>
            <a:r>
              <a:rPr lang="en-US" dirty="0"/>
              <a:t>drive the predictions</a:t>
            </a:r>
          </a:p>
          <a:p>
            <a:r>
              <a:rPr lang="en-US" dirty="0"/>
              <a:t>The strongest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8C02E2-D21A-C04E-BAAD-EA3EDAC541CE}"/>
              </a:ext>
            </a:extLst>
          </p:cNvPr>
          <p:cNvSpPr txBox="1"/>
          <p:nvPr/>
        </p:nvSpPr>
        <p:spPr>
          <a:xfrm>
            <a:off x="9244469" y="2773680"/>
            <a:ext cx="20915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Company 2 </a:t>
            </a:r>
          </a:p>
          <a:p>
            <a:r>
              <a:rPr lang="en-US" dirty="0"/>
              <a:t>COVID test becomes</a:t>
            </a:r>
          </a:p>
          <a:p>
            <a:r>
              <a:rPr lang="en-US" dirty="0"/>
              <a:t>The strongest </a:t>
            </a:r>
          </a:p>
          <a:p>
            <a:r>
              <a:rPr lang="en-US" dirty="0"/>
              <a:t>Feature!</a:t>
            </a:r>
          </a:p>
          <a:p>
            <a:endParaRPr lang="en-US" dirty="0"/>
          </a:p>
          <a:p>
            <a:r>
              <a:rPr lang="en-US" dirty="0"/>
              <a:t>Does this mean that</a:t>
            </a:r>
          </a:p>
          <a:p>
            <a:r>
              <a:rPr lang="en-US" dirty="0"/>
              <a:t>There may be come </a:t>
            </a:r>
          </a:p>
          <a:p>
            <a:r>
              <a:rPr lang="en-US" dirty="0"/>
              <a:t>Negatives in group?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454F8C-2EF5-2F44-BE03-94390A4B91AF}"/>
              </a:ext>
            </a:extLst>
          </p:cNvPr>
          <p:cNvSpPr/>
          <p:nvPr/>
        </p:nvSpPr>
        <p:spPr>
          <a:xfrm>
            <a:off x="1357663" y="1992964"/>
            <a:ext cx="34339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Test macro average recall score is 0.7377779940158946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8D9CF0-C0C8-F644-A554-3670F2768FC0}"/>
              </a:ext>
            </a:extLst>
          </p:cNvPr>
          <p:cNvSpPr/>
          <p:nvPr/>
        </p:nvSpPr>
        <p:spPr>
          <a:xfrm>
            <a:off x="7122642" y="2006384"/>
            <a:ext cx="34339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Test macro average recall score is 0.5292703725352943 </a:t>
            </a:r>
          </a:p>
        </p:txBody>
      </p:sp>
    </p:spTree>
    <p:extLst>
      <p:ext uri="{BB962C8B-B14F-4D97-AF65-F5344CB8AC3E}">
        <p14:creationId xmlns:p14="http://schemas.microsoft.com/office/powerpoint/2010/main" val="1129643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75FC94-9CFF-0A4C-9B2E-E0A57A44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09" y="2347131"/>
            <a:ext cx="4358882" cy="396967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63FB9A-2B29-C44F-A82C-C7D1920F3668}"/>
              </a:ext>
            </a:extLst>
          </p:cNvPr>
          <p:cNvSpPr/>
          <p:nvPr/>
        </p:nvSpPr>
        <p:spPr>
          <a:xfrm>
            <a:off x="2246148" y="988020"/>
            <a:ext cx="2190444" cy="9631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61E95-F46B-4546-AD6A-D2409669771B}"/>
              </a:ext>
            </a:extLst>
          </p:cNvPr>
          <p:cNvSpPr txBox="1"/>
          <p:nvPr/>
        </p:nvSpPr>
        <p:spPr>
          <a:xfrm>
            <a:off x="2273514" y="1150376"/>
            <a:ext cx="2097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All Inpatient</a:t>
            </a:r>
          </a:p>
          <a:p>
            <a:pPr algn="ctr"/>
            <a:r>
              <a:rPr lang="en-US" dirty="0"/>
              <a:t>(non-ICU and ICU)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5C38C6-4407-8B45-974D-49C5224A7BFC}"/>
              </a:ext>
            </a:extLst>
          </p:cNvPr>
          <p:cNvSpPr/>
          <p:nvPr/>
        </p:nvSpPr>
        <p:spPr>
          <a:xfrm>
            <a:off x="8142908" y="1069198"/>
            <a:ext cx="1377160" cy="5316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B480E-83F3-0344-99DF-9DAC3FB25D5A}"/>
              </a:ext>
            </a:extLst>
          </p:cNvPr>
          <p:cNvSpPr txBox="1"/>
          <p:nvPr/>
        </p:nvSpPr>
        <p:spPr>
          <a:xfrm>
            <a:off x="7782776" y="1150376"/>
            <a:ext cx="209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ICU patients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78AFC0-13E7-9F44-81C3-6009DF40C2E3}"/>
              </a:ext>
            </a:extLst>
          </p:cNvPr>
          <p:cNvSpPr txBox="1"/>
          <p:nvPr/>
        </p:nvSpPr>
        <p:spPr>
          <a:xfrm>
            <a:off x="3182288" y="3962155"/>
            <a:ext cx="17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Very imbalanced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B6A355-FEA5-DB40-8C6A-49524996A41A}"/>
              </a:ext>
            </a:extLst>
          </p:cNvPr>
          <p:cNvSpPr/>
          <p:nvPr/>
        </p:nvSpPr>
        <p:spPr>
          <a:xfrm>
            <a:off x="6332461" y="2074062"/>
            <a:ext cx="5154930" cy="451485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6BE42-E7BA-C540-8B24-1EF917841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513" y="2310572"/>
            <a:ext cx="4451950" cy="396967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81EDA1-6100-F847-8F3C-9405B0AB41CD}"/>
              </a:ext>
            </a:extLst>
          </p:cNvPr>
          <p:cNvCxnSpPr/>
          <p:nvPr/>
        </p:nvCxnSpPr>
        <p:spPr>
          <a:xfrm>
            <a:off x="4709160" y="1348740"/>
            <a:ext cx="318897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B0FDA19-6044-8A40-B1F7-48B9C3488339}"/>
              </a:ext>
            </a:extLst>
          </p:cNvPr>
          <p:cNvSpPr txBox="1"/>
          <p:nvPr/>
        </p:nvSpPr>
        <p:spPr>
          <a:xfrm>
            <a:off x="2638385" y="492807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~22,000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A00BB-2225-754D-ACD9-BEDE82682399}"/>
              </a:ext>
            </a:extLst>
          </p:cNvPr>
          <p:cNvSpPr txBox="1"/>
          <p:nvPr/>
        </p:nvSpPr>
        <p:spPr>
          <a:xfrm>
            <a:off x="8185935" y="586567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~2000</a:t>
            </a:r>
          </a:p>
        </p:txBody>
      </p:sp>
    </p:spTree>
    <p:extLst>
      <p:ext uri="{BB962C8B-B14F-4D97-AF65-F5344CB8AC3E}">
        <p14:creationId xmlns:p14="http://schemas.microsoft.com/office/powerpoint/2010/main" val="1575983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81A459-4294-664E-90DE-5D7DCE25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586" y="2921368"/>
            <a:ext cx="4463479" cy="292842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3CA7A0C-A107-6747-9A4A-63BBAAE68A77}"/>
              </a:ext>
            </a:extLst>
          </p:cNvPr>
          <p:cNvSpPr/>
          <p:nvPr/>
        </p:nvSpPr>
        <p:spPr>
          <a:xfrm>
            <a:off x="3592859" y="2517901"/>
            <a:ext cx="5006281" cy="3606840"/>
          </a:xfrm>
          <a:prstGeom prst="roundRect">
            <a:avLst/>
          </a:prstGeom>
          <a:solidFill>
            <a:srgbClr val="B4C7E7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CAFA833-5BD9-E044-B7DC-732AF853F97B}"/>
              </a:ext>
            </a:extLst>
          </p:cNvPr>
          <p:cNvSpPr/>
          <p:nvPr/>
        </p:nvSpPr>
        <p:spPr>
          <a:xfrm>
            <a:off x="4977918" y="1342990"/>
            <a:ext cx="2190444" cy="963152"/>
          </a:xfrm>
          <a:prstGeom prst="roundRect">
            <a:avLst/>
          </a:prstGeom>
          <a:solidFill>
            <a:srgbClr val="B4C7E7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062EC9-B94C-C844-8A3F-03F0A1FABC8E}"/>
              </a:ext>
            </a:extLst>
          </p:cNvPr>
          <p:cNvSpPr txBox="1"/>
          <p:nvPr/>
        </p:nvSpPr>
        <p:spPr>
          <a:xfrm>
            <a:off x="5024428" y="1442525"/>
            <a:ext cx="2097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Training set</a:t>
            </a:r>
          </a:p>
          <a:p>
            <a:pPr algn="ctr"/>
            <a:r>
              <a:rPr lang="en-US" i="1" dirty="0"/>
              <a:t>ICU only</a:t>
            </a:r>
            <a:endParaRPr lang="en-US" b="1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F71EF0-46FF-124C-8CF7-F9B3AFE157F7}"/>
              </a:ext>
            </a:extLst>
          </p:cNvPr>
          <p:cNvSpPr txBox="1"/>
          <p:nvPr/>
        </p:nvSpPr>
        <p:spPr>
          <a:xfrm>
            <a:off x="5251764" y="5712673"/>
            <a:ext cx="2019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Decision Threshold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29B649-48A2-F144-A098-F44A25C341A7}"/>
              </a:ext>
            </a:extLst>
          </p:cNvPr>
          <p:cNvSpPr txBox="1"/>
          <p:nvPr/>
        </p:nvSpPr>
        <p:spPr>
          <a:xfrm rot="16200000">
            <a:off x="2518467" y="3800459"/>
            <a:ext cx="2713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Recall (macro average)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14FE35-C220-E04E-A687-5CA488D2A548}"/>
              </a:ext>
            </a:extLst>
          </p:cNvPr>
          <p:cNvSpPr txBox="1"/>
          <p:nvPr/>
        </p:nvSpPr>
        <p:spPr>
          <a:xfrm>
            <a:off x="4234780" y="11399"/>
            <a:ext cx="4331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Decision Boundary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31689-04B2-D645-BC80-BBF56B68C49F}"/>
              </a:ext>
            </a:extLst>
          </p:cNvPr>
          <p:cNvSpPr txBox="1"/>
          <p:nvPr/>
        </p:nvSpPr>
        <p:spPr>
          <a:xfrm>
            <a:off x="815721" y="772307"/>
            <a:ext cx="1116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recall macro average: Balances optimal recall of both true cases of intubation and non-intubation in test set</a:t>
            </a:r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4AF1B96E-6A0C-F94C-935E-6348EF4696E3}"/>
              </a:ext>
            </a:extLst>
          </p:cNvPr>
          <p:cNvSpPr/>
          <p:nvPr/>
        </p:nvSpPr>
        <p:spPr>
          <a:xfrm>
            <a:off x="6042566" y="3084814"/>
            <a:ext cx="308610" cy="267195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5-Point Star 28">
            <a:extLst>
              <a:ext uri="{FF2B5EF4-FFF2-40B4-BE49-F238E27FC236}">
                <a16:creationId xmlns:a16="http://schemas.microsoft.com/office/drawing/2014/main" id="{06B4E03E-A061-794B-BCAC-EE19BF47D703}"/>
              </a:ext>
            </a:extLst>
          </p:cNvPr>
          <p:cNvSpPr/>
          <p:nvPr/>
        </p:nvSpPr>
        <p:spPr>
          <a:xfrm>
            <a:off x="548640" y="675709"/>
            <a:ext cx="308610" cy="267195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17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6C8882C-12CF-E245-86AF-54AC99A578DD}"/>
              </a:ext>
            </a:extLst>
          </p:cNvPr>
          <p:cNvSpPr txBox="1"/>
          <p:nvPr/>
        </p:nvSpPr>
        <p:spPr>
          <a:xfrm>
            <a:off x="3657600" y="0"/>
            <a:ext cx="5177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/>
              <a:t>Logistic Regression: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15B93D-F9FF-784B-AFEC-CA0A848CB68D}"/>
              </a:ext>
            </a:extLst>
          </p:cNvPr>
          <p:cNvSpPr/>
          <p:nvPr/>
        </p:nvSpPr>
        <p:spPr>
          <a:xfrm>
            <a:off x="6096000" y="3762013"/>
            <a:ext cx="33778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'C': 0.01, '</a:t>
            </a:r>
            <a:r>
              <a:rPr lang="en-US" sz="1100" dirty="0" err="1"/>
              <a:t>max_iter</a:t>
            </a:r>
            <a:r>
              <a:rPr lang="en-US" sz="1100" dirty="0"/>
              <a:t>': 10000, 'penalty': 'l2', 'solver': '</a:t>
            </a:r>
            <a:r>
              <a:rPr lang="en-US" sz="1100" dirty="0" err="1"/>
              <a:t>lbfgs</a:t>
            </a:r>
            <a:r>
              <a:rPr lang="en-US" sz="1100" dirty="0"/>
              <a:t>'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65390C-748E-3742-B44D-0860F3DB7A5A}"/>
              </a:ext>
            </a:extLst>
          </p:cNvPr>
          <p:cNvSpPr/>
          <p:nvPr/>
        </p:nvSpPr>
        <p:spPr>
          <a:xfrm>
            <a:off x="6096000" y="4187071"/>
            <a:ext cx="39436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Test macro average recall score is 0.6230094466936573 Train macro average recall score is 0.6123506927854754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75F7DB6-6C56-664E-91D5-A86C96845A5C}"/>
              </a:ext>
            </a:extLst>
          </p:cNvPr>
          <p:cNvSpPr/>
          <p:nvPr/>
        </p:nvSpPr>
        <p:spPr>
          <a:xfrm>
            <a:off x="6644920" y="2199103"/>
            <a:ext cx="2190444" cy="963152"/>
          </a:xfrm>
          <a:prstGeom prst="roundRect">
            <a:avLst/>
          </a:prstGeom>
          <a:solidFill>
            <a:srgbClr val="B4C7E7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3254A6-9870-4646-8C35-B1755F822736}"/>
              </a:ext>
            </a:extLst>
          </p:cNvPr>
          <p:cNvSpPr txBox="1"/>
          <p:nvPr/>
        </p:nvSpPr>
        <p:spPr>
          <a:xfrm>
            <a:off x="6691430" y="2311841"/>
            <a:ext cx="2097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Test set</a:t>
            </a:r>
          </a:p>
          <a:p>
            <a:pPr algn="ctr"/>
            <a:r>
              <a:rPr lang="en-US" i="1" dirty="0"/>
              <a:t>ICU only</a:t>
            </a:r>
            <a:endParaRPr lang="en-US" b="1" i="1" dirty="0"/>
          </a:p>
          <a:p>
            <a:pPr algn="ctr"/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52F954-903A-F747-8682-D9B036A95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59"/>
          <a:stretch/>
        </p:blipFill>
        <p:spPr>
          <a:xfrm>
            <a:off x="375919" y="1449759"/>
            <a:ext cx="5450735" cy="45509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28D09D-24B6-4148-8065-AF1ADC69DF29}"/>
              </a:ext>
            </a:extLst>
          </p:cNvPr>
          <p:cNvSpPr/>
          <p:nvPr/>
        </p:nvSpPr>
        <p:spPr>
          <a:xfrm>
            <a:off x="7784924" y="5513100"/>
            <a:ext cx="379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Test macro average recall score is 0.5847023159396385 Train macro average recall score is 0.5830453361360521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517B64-3A85-A749-A3DE-29232B1BC26C}"/>
              </a:ext>
            </a:extLst>
          </p:cNvPr>
          <p:cNvSpPr txBox="1"/>
          <p:nvPr/>
        </p:nvSpPr>
        <p:spPr>
          <a:xfrm>
            <a:off x="7740142" y="5132070"/>
            <a:ext cx="365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are scores without pneumonia</a:t>
            </a:r>
          </a:p>
        </p:txBody>
      </p:sp>
    </p:spTree>
    <p:extLst>
      <p:ext uri="{BB962C8B-B14F-4D97-AF65-F5344CB8AC3E}">
        <p14:creationId xmlns:p14="http://schemas.microsoft.com/office/powerpoint/2010/main" val="4051170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894753-0C96-704C-B730-25BAF047E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26" y="2335738"/>
            <a:ext cx="2101995" cy="416433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AF3592-CCE6-DA46-8D60-82A214BD8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917" y="2335738"/>
            <a:ext cx="2052939" cy="3554342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15B80CE-3916-594E-9650-407599098EC1}"/>
              </a:ext>
            </a:extLst>
          </p:cNvPr>
          <p:cNvSpPr/>
          <p:nvPr/>
        </p:nvSpPr>
        <p:spPr>
          <a:xfrm>
            <a:off x="315376" y="2144902"/>
            <a:ext cx="5006281" cy="4521221"/>
          </a:xfrm>
          <a:prstGeom prst="roundRect">
            <a:avLst/>
          </a:prstGeom>
          <a:solidFill>
            <a:schemeClr val="accent2">
              <a:lumMod val="75000"/>
              <a:alpha val="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7529E5-ABE8-E34E-ADD4-7D927A743695}"/>
              </a:ext>
            </a:extLst>
          </p:cNvPr>
          <p:cNvSpPr txBox="1"/>
          <p:nvPr/>
        </p:nvSpPr>
        <p:spPr>
          <a:xfrm>
            <a:off x="3482314" y="191877"/>
            <a:ext cx="480753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i="1" dirty="0"/>
              <a:t>Feature importance rank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573C60-EC7B-8C46-806D-97098E74695C}"/>
              </a:ext>
            </a:extLst>
          </p:cNvPr>
          <p:cNvSpPr/>
          <p:nvPr/>
        </p:nvSpPr>
        <p:spPr>
          <a:xfrm>
            <a:off x="1265821" y="2655570"/>
            <a:ext cx="1362744" cy="213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8C02E2-D21A-C04E-BAAD-EA3EDAC541CE}"/>
              </a:ext>
            </a:extLst>
          </p:cNvPr>
          <p:cNvSpPr txBox="1"/>
          <p:nvPr/>
        </p:nvSpPr>
        <p:spPr>
          <a:xfrm>
            <a:off x="3032043" y="2655570"/>
            <a:ext cx="20951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Company 1 and 2 instead of 3 </a:t>
            </a:r>
          </a:p>
          <a:p>
            <a:r>
              <a:rPr lang="en-US" dirty="0"/>
              <a:t>COVID test become</a:t>
            </a:r>
          </a:p>
          <a:p>
            <a:r>
              <a:rPr lang="en-US" dirty="0"/>
              <a:t>Leading features!</a:t>
            </a:r>
          </a:p>
          <a:p>
            <a:endParaRPr lang="en-US" dirty="0"/>
          </a:p>
          <a:p>
            <a:r>
              <a:rPr lang="en-US" dirty="0"/>
              <a:t>Pneumonia</a:t>
            </a:r>
          </a:p>
          <a:p>
            <a:r>
              <a:rPr lang="en-US" dirty="0"/>
              <a:t>Is highest, not surprising</a:t>
            </a:r>
          </a:p>
          <a:p>
            <a:endParaRPr lang="en-US" dirty="0"/>
          </a:p>
          <a:p>
            <a:r>
              <a:rPr lang="en-US" dirty="0"/>
              <a:t>Age is lowest--interesting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755085-EB60-E24A-83E7-8088E08DBBB7}"/>
              </a:ext>
            </a:extLst>
          </p:cNvPr>
          <p:cNvSpPr/>
          <p:nvPr/>
        </p:nvSpPr>
        <p:spPr>
          <a:xfrm>
            <a:off x="1010807" y="1573661"/>
            <a:ext cx="39436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Test macro average recall score is 0.6230094466936573 Train macro average recall score is 0.6123506927854754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6109BD-F845-C545-B709-2660FABD73C6}"/>
              </a:ext>
            </a:extLst>
          </p:cNvPr>
          <p:cNvSpPr/>
          <p:nvPr/>
        </p:nvSpPr>
        <p:spPr>
          <a:xfrm>
            <a:off x="6983708" y="1585359"/>
            <a:ext cx="37942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Test macro average recall score is 0.5847023159396385 Train macro average recall score is 0.5830453361360521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26E1E0-5AFB-5C46-8D25-F6F7026EB6A6}"/>
              </a:ext>
            </a:extLst>
          </p:cNvPr>
          <p:cNvSpPr txBox="1"/>
          <p:nvPr/>
        </p:nvSpPr>
        <p:spPr>
          <a:xfrm>
            <a:off x="6938926" y="1204329"/>
            <a:ext cx="365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are scores without pneumonia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F772B7-C5C5-C443-ABA5-E95CF08DFC38}"/>
              </a:ext>
            </a:extLst>
          </p:cNvPr>
          <p:cNvSpPr txBox="1"/>
          <p:nvPr/>
        </p:nvSpPr>
        <p:spPr>
          <a:xfrm>
            <a:off x="1010806" y="1107034"/>
            <a:ext cx="365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are scores without pneumonia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C81381C-C55C-314E-92AE-2CDE5FCE1BB4}"/>
              </a:ext>
            </a:extLst>
          </p:cNvPr>
          <p:cNvSpPr/>
          <p:nvPr/>
        </p:nvSpPr>
        <p:spPr>
          <a:xfrm>
            <a:off x="6308506" y="2097030"/>
            <a:ext cx="5006281" cy="4521221"/>
          </a:xfrm>
          <a:prstGeom prst="roundRect">
            <a:avLst/>
          </a:prstGeom>
          <a:solidFill>
            <a:schemeClr val="accent1">
              <a:lumMod val="75000"/>
              <a:alpha val="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D0EDE-ABAA-9C48-9ECE-473827260775}"/>
              </a:ext>
            </a:extLst>
          </p:cNvPr>
          <p:cNvSpPr/>
          <p:nvPr/>
        </p:nvSpPr>
        <p:spPr>
          <a:xfrm>
            <a:off x="7258951" y="2607698"/>
            <a:ext cx="1362744" cy="213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09DBE7-018F-F342-B216-C67D5BC63FF6}"/>
              </a:ext>
            </a:extLst>
          </p:cNvPr>
          <p:cNvSpPr txBox="1"/>
          <p:nvPr/>
        </p:nvSpPr>
        <p:spPr>
          <a:xfrm>
            <a:off x="9025173" y="2607698"/>
            <a:ext cx="2095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Asthma replaces</a:t>
            </a:r>
          </a:p>
          <a:p>
            <a:r>
              <a:rPr lang="en-US" dirty="0"/>
              <a:t>pneumonia</a:t>
            </a:r>
          </a:p>
          <a:p>
            <a:endParaRPr lang="en-US" dirty="0"/>
          </a:p>
          <a:p>
            <a:r>
              <a:rPr lang="en-US" dirty="0"/>
              <a:t>Age is still lowest</a:t>
            </a:r>
          </a:p>
        </p:txBody>
      </p:sp>
    </p:spTree>
    <p:extLst>
      <p:ext uri="{BB962C8B-B14F-4D97-AF65-F5344CB8AC3E}">
        <p14:creationId xmlns:p14="http://schemas.microsoft.com/office/powerpoint/2010/main" val="2882556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D6A8BA-A69F-C440-AB99-AEF439A82F1D}"/>
              </a:ext>
            </a:extLst>
          </p:cNvPr>
          <p:cNvSpPr txBox="1"/>
          <p:nvPr/>
        </p:nvSpPr>
        <p:spPr>
          <a:xfrm>
            <a:off x="788670" y="1010394"/>
            <a:ext cx="114033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Pre-existing conditions and certain other risk factors may predict COVID severity</a:t>
            </a:r>
          </a:p>
          <a:p>
            <a:endParaRPr lang="en-US" sz="2400" dirty="0"/>
          </a:p>
          <a:p>
            <a:r>
              <a:rPr lang="en-US" sz="2400" dirty="0"/>
              <a:t>Although some clinics have adjusted,  new hotspots will require quick response</a:t>
            </a:r>
          </a:p>
          <a:p>
            <a:endParaRPr lang="en-US" sz="2400" dirty="0"/>
          </a:p>
          <a:p>
            <a:r>
              <a:rPr lang="en-US" sz="2400" dirty="0"/>
              <a:t>Ongoing spread will continue to strain the of resources, especially in ill-equipped areas</a:t>
            </a:r>
          </a:p>
          <a:p>
            <a:endParaRPr lang="en-US" sz="2400" dirty="0"/>
          </a:p>
          <a:p>
            <a:r>
              <a:rPr lang="en-US" sz="2400" dirty="0"/>
              <a:t>While intubation-ventilator protocols remain an important intervention,  shortage may force medical staff to decide to triage some patients that may need ventilators</a:t>
            </a:r>
          </a:p>
          <a:p>
            <a:endParaRPr lang="en-US" sz="2400" dirty="0"/>
          </a:p>
          <a:p>
            <a:r>
              <a:rPr lang="en-US" sz="2400" dirty="0"/>
              <a:t>Although in many cases this may be a ”clearer” decision, it is complex to determine </a:t>
            </a:r>
          </a:p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AE72EC-AA6B-124D-9A78-D92DD51A5AE4}"/>
              </a:ext>
            </a:extLst>
          </p:cNvPr>
          <p:cNvSpPr txBox="1"/>
          <p:nvPr/>
        </p:nvSpPr>
        <p:spPr>
          <a:xfrm>
            <a:off x="4972050" y="171450"/>
            <a:ext cx="258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/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AFD0E-B1D5-2840-BCF5-253471B13F09}"/>
              </a:ext>
            </a:extLst>
          </p:cNvPr>
          <p:cNvSpPr txBox="1"/>
          <p:nvPr/>
        </p:nvSpPr>
        <p:spPr>
          <a:xfrm>
            <a:off x="1746885" y="5042237"/>
            <a:ext cx="9486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accent6">
                    <a:lumMod val="75000"/>
                  </a:schemeClr>
                </a:solidFill>
              </a:rPr>
              <a:t>Question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: Can we use machine learning to better anticipate what COVID patients may require intubation? </a:t>
            </a:r>
          </a:p>
        </p:txBody>
      </p:sp>
    </p:spTree>
    <p:extLst>
      <p:ext uri="{BB962C8B-B14F-4D97-AF65-F5344CB8AC3E}">
        <p14:creationId xmlns:p14="http://schemas.microsoft.com/office/powerpoint/2010/main" val="3512065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3748A674-210F-E749-8224-A1B79B287E16}"/>
              </a:ext>
            </a:extLst>
          </p:cNvPr>
          <p:cNvSpPr txBox="1"/>
          <p:nvPr/>
        </p:nvSpPr>
        <p:spPr>
          <a:xfrm>
            <a:off x="3482314" y="191877"/>
            <a:ext cx="534338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i="1" dirty="0"/>
              <a:t>Other classification models: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32FA24-EF3D-5041-AD39-548B1449FF26}"/>
              </a:ext>
            </a:extLst>
          </p:cNvPr>
          <p:cNvSpPr/>
          <p:nvPr/>
        </p:nvSpPr>
        <p:spPr>
          <a:xfrm>
            <a:off x="2327910" y="1930400"/>
            <a:ext cx="55359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Test macro average recall score is 0.6002496489311906 Train macro average recall score is 0.7035378219099533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5B62B84-2DF3-644E-95F6-7DF460D9B843}"/>
              </a:ext>
            </a:extLst>
          </p:cNvPr>
          <p:cNvSpPr/>
          <p:nvPr/>
        </p:nvSpPr>
        <p:spPr>
          <a:xfrm>
            <a:off x="2327910" y="36709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Test macro average recall score is 0.5493279539932684 </a:t>
            </a:r>
          </a:p>
          <a:p>
            <a:r>
              <a:rPr lang="en-US" dirty="0"/>
              <a:t>Train macro average recall score is 0.9188376231179213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D73F35-865B-4C42-A943-4409C77321E2}"/>
              </a:ext>
            </a:extLst>
          </p:cNvPr>
          <p:cNvSpPr/>
          <p:nvPr/>
        </p:nvSpPr>
        <p:spPr>
          <a:xfrm>
            <a:off x="2327910" y="3000425"/>
            <a:ext cx="7536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KNeighborsClassifier</a:t>
            </a:r>
            <a:endParaRPr lang="en-US" b="1" dirty="0"/>
          </a:p>
          <a:p>
            <a:r>
              <a:rPr lang="en-US" dirty="0"/>
              <a:t>(</a:t>
            </a:r>
            <a:r>
              <a:rPr lang="en-US" dirty="0" err="1"/>
              <a:t>n_neighbors</a:t>
            </a:r>
            <a:r>
              <a:rPr lang="en-US" dirty="0"/>
              <a:t>=5, weights='distance', algorithm='</a:t>
            </a:r>
            <a:r>
              <a:rPr lang="en-US" dirty="0" err="1"/>
              <a:t>ball_tree</a:t>
            </a:r>
            <a:r>
              <a:rPr lang="en-US" dirty="0"/>
              <a:t>', </a:t>
            </a:r>
            <a:r>
              <a:rPr lang="en-US" dirty="0" err="1"/>
              <a:t>leaf_size</a:t>
            </a:r>
            <a:r>
              <a:rPr lang="en-US" dirty="0"/>
              <a:t>=10)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FB5395B-00F1-D24C-A93A-2617E3A72552}"/>
              </a:ext>
            </a:extLst>
          </p:cNvPr>
          <p:cNvSpPr/>
          <p:nvPr/>
        </p:nvSpPr>
        <p:spPr>
          <a:xfrm>
            <a:off x="2327910" y="12757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/>
              <a:t>RandomForestClassifier</a:t>
            </a:r>
            <a:endParaRPr lang="en-US" b="1" dirty="0"/>
          </a:p>
          <a:p>
            <a:r>
              <a:rPr lang="en-US" dirty="0"/>
              <a:t>(</a:t>
            </a:r>
            <a:r>
              <a:rPr lang="en-US" dirty="0" err="1"/>
              <a:t>max_depth</a:t>
            </a:r>
            <a:r>
              <a:rPr lang="en-US" dirty="0"/>
              <a:t>=7,  </a:t>
            </a:r>
            <a:r>
              <a:rPr lang="en-US" dirty="0" err="1"/>
              <a:t>max_features</a:t>
            </a:r>
            <a:r>
              <a:rPr lang="en-US" dirty="0"/>
              <a:t>=3,  </a:t>
            </a:r>
            <a:r>
              <a:rPr lang="en-US" dirty="0" err="1"/>
              <a:t>n_estimators</a:t>
            </a:r>
            <a:r>
              <a:rPr lang="en-US" dirty="0"/>
              <a:t>=1000)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6E50CE-5853-D143-B16C-7188E332BE7B}"/>
              </a:ext>
            </a:extLst>
          </p:cNvPr>
          <p:cNvSpPr/>
          <p:nvPr/>
        </p:nvSpPr>
        <p:spPr>
          <a:xfrm>
            <a:off x="2327910" y="512769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</a:rPr>
              <a:t>Test macro average recall score is 0.5905980429307002 </a:t>
            </a:r>
          </a:p>
          <a:p>
            <a:r>
              <a:rPr lang="en-US" dirty="0">
                <a:solidFill>
                  <a:srgbClr val="000000"/>
                </a:solidFill>
                <a:effectLst/>
              </a:rPr>
              <a:t>Train macro average recall score is 0.6056894533148678</a:t>
            </a:r>
            <a:endParaRPr lang="en-US" b="0" i="0" dirty="0">
              <a:solidFill>
                <a:srgbClr val="303F9F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D23F727-63E9-8042-B7C0-FF236166A8CC}"/>
              </a:ext>
            </a:extLst>
          </p:cNvPr>
          <p:cNvSpPr/>
          <p:nvPr/>
        </p:nvSpPr>
        <p:spPr>
          <a:xfrm>
            <a:off x="2327910" y="4896865"/>
            <a:ext cx="2504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</a:rPr>
              <a:t>{'C': 10, 'kernel': 'linear'}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C1AD6F5-612C-7241-B285-FAF0723FC952}"/>
              </a:ext>
            </a:extLst>
          </p:cNvPr>
          <p:cNvSpPr/>
          <p:nvPr/>
        </p:nvSpPr>
        <p:spPr>
          <a:xfrm>
            <a:off x="2327910" y="4666032"/>
            <a:ext cx="1487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SVMClassifier</a:t>
            </a:r>
            <a:endParaRPr 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6812E2-47B2-B141-B3E2-2157DFCFD13E}"/>
              </a:ext>
            </a:extLst>
          </p:cNvPr>
          <p:cNvSpPr txBox="1"/>
          <p:nvPr/>
        </p:nvSpPr>
        <p:spPr>
          <a:xfrm>
            <a:off x="2327910" y="814100"/>
            <a:ext cx="627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All features, buy looking at ICU admitted patient </a:t>
            </a:r>
            <a:r>
              <a:rPr lang="en-US" u="sng" dirty="0" err="1"/>
              <a:t>poplulation</a:t>
            </a:r>
            <a:r>
              <a:rPr lang="en-US" u="sng" dirty="0"/>
              <a:t> only</a:t>
            </a:r>
          </a:p>
        </p:txBody>
      </p:sp>
    </p:spTree>
    <p:extLst>
      <p:ext uri="{BB962C8B-B14F-4D97-AF65-F5344CB8AC3E}">
        <p14:creationId xmlns:p14="http://schemas.microsoft.com/office/powerpoint/2010/main" val="1742000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F1F3E3-96E4-9C46-94CB-B6E5421AFA2E}"/>
              </a:ext>
            </a:extLst>
          </p:cNvPr>
          <p:cNvSpPr txBox="1"/>
          <p:nvPr/>
        </p:nvSpPr>
        <p:spPr>
          <a:xfrm>
            <a:off x="4372304" y="378373"/>
            <a:ext cx="2912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/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EB6060-EDE9-434C-9804-CF80A601983E}"/>
              </a:ext>
            </a:extLst>
          </p:cNvPr>
          <p:cNvSpPr txBox="1"/>
          <p:nvPr/>
        </p:nvSpPr>
        <p:spPr>
          <a:xfrm>
            <a:off x="1529256" y="1455683"/>
            <a:ext cx="84450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*Without </a:t>
            </a:r>
            <a:r>
              <a:rPr lang="en-US" sz="2400" dirty="0" err="1"/>
              <a:t>knowning</a:t>
            </a:r>
            <a:r>
              <a:rPr lang="en-US" sz="2400" dirty="0"/>
              <a:t> ICU status, current input features do not really inform the model to about  how many intubated cases may arise in the hospital</a:t>
            </a:r>
          </a:p>
          <a:p>
            <a:endParaRPr lang="en-US" sz="2400" dirty="0"/>
          </a:p>
          <a:p>
            <a:r>
              <a:rPr lang="en-US" sz="2400" dirty="0"/>
              <a:t>*When ICU status is known, model might provide some information about whether that patient</a:t>
            </a:r>
          </a:p>
          <a:p>
            <a:r>
              <a:rPr lang="en-US" sz="2400" dirty="0"/>
              <a:t>  will be more likely to be intubated: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  <a:r>
              <a:rPr lang="en-US" sz="2400" i="1" dirty="0"/>
              <a:t>Might help decide patient priority for ventilator use if all other clinical features are equal.</a:t>
            </a:r>
          </a:p>
        </p:txBody>
      </p:sp>
    </p:spTree>
    <p:extLst>
      <p:ext uri="{BB962C8B-B14F-4D97-AF65-F5344CB8AC3E}">
        <p14:creationId xmlns:p14="http://schemas.microsoft.com/office/powerpoint/2010/main" val="584575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3260DE-B58A-9E41-B391-435BC535DF8C}"/>
              </a:ext>
            </a:extLst>
          </p:cNvPr>
          <p:cNvSpPr txBox="1"/>
          <p:nvPr/>
        </p:nvSpPr>
        <p:spPr>
          <a:xfrm>
            <a:off x="4687614" y="2343807"/>
            <a:ext cx="25521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96203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F2826DF-EF83-5C49-86EE-3C53B066B4BE}"/>
              </a:ext>
            </a:extLst>
          </p:cNvPr>
          <p:cNvSpPr txBox="1"/>
          <p:nvPr/>
        </p:nvSpPr>
        <p:spPr>
          <a:xfrm>
            <a:off x="2600652" y="268646"/>
            <a:ext cx="6990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COVID-19 Case Dataset from Mexico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4B3208-D9D4-2944-A956-CE1547B7B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49" y="1131224"/>
            <a:ext cx="4605423" cy="1451956"/>
          </a:xfrm>
          <a:prstGeom prst="rect">
            <a:avLst/>
          </a:prstGeom>
        </p:spPr>
      </p:pic>
      <p:pic>
        <p:nvPicPr>
          <p:cNvPr id="19" name="Picture 1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ED337F6-F38F-8C46-857F-533EABF37C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55"/>
          <a:stretch/>
        </p:blipFill>
        <p:spPr>
          <a:xfrm>
            <a:off x="735003" y="2879091"/>
            <a:ext cx="4291113" cy="34874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0738BB-4263-2045-B70A-BABD1A910A89}"/>
              </a:ext>
            </a:extLst>
          </p:cNvPr>
          <p:cNvSpPr txBox="1"/>
          <p:nvPr/>
        </p:nvSpPr>
        <p:spPr>
          <a:xfrm>
            <a:off x="5749291" y="2151727"/>
            <a:ext cx="62522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Recent dataset from Kaggle:</a:t>
            </a:r>
          </a:p>
          <a:p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3200" dirty="0"/>
              <a:t>Mexican government has collected</a:t>
            </a:r>
          </a:p>
          <a:p>
            <a:r>
              <a:rPr lang="en-US" sz="3200" dirty="0"/>
              <a:t>A fairly large dataset of COVID-19</a:t>
            </a:r>
          </a:p>
          <a:p>
            <a:r>
              <a:rPr lang="en-US" sz="3200" dirty="0"/>
              <a:t>positive patients that includes</a:t>
            </a:r>
          </a:p>
          <a:p>
            <a:r>
              <a:rPr lang="en-US" sz="3200" dirty="0"/>
              <a:t>health information and whether they got intubated or not</a:t>
            </a:r>
          </a:p>
        </p:txBody>
      </p:sp>
    </p:spTree>
    <p:extLst>
      <p:ext uri="{BB962C8B-B14F-4D97-AF65-F5344CB8AC3E}">
        <p14:creationId xmlns:p14="http://schemas.microsoft.com/office/powerpoint/2010/main" val="1127614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F2826DF-EF83-5C49-86EE-3C53B066B4BE}"/>
              </a:ext>
            </a:extLst>
          </p:cNvPr>
          <p:cNvSpPr txBox="1"/>
          <p:nvPr/>
        </p:nvSpPr>
        <p:spPr>
          <a:xfrm>
            <a:off x="2600652" y="268646"/>
            <a:ext cx="6990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COVID-19 Case Dataset from Mexico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4B3208-D9D4-2944-A956-CE1547B7B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49" y="1131224"/>
            <a:ext cx="4605423" cy="1451956"/>
          </a:xfrm>
          <a:prstGeom prst="rect">
            <a:avLst/>
          </a:prstGeom>
        </p:spPr>
      </p:pic>
      <p:pic>
        <p:nvPicPr>
          <p:cNvPr id="19" name="Picture 1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ED337F6-F38F-8C46-857F-533EABF37C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55"/>
          <a:stretch/>
        </p:blipFill>
        <p:spPr>
          <a:xfrm>
            <a:off x="735003" y="2879091"/>
            <a:ext cx="4291113" cy="34874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D1A8F0-89CC-8442-9517-A8C7BE4FA2ED}"/>
              </a:ext>
            </a:extLst>
          </p:cNvPr>
          <p:cNvSpPr txBox="1"/>
          <p:nvPr/>
        </p:nvSpPr>
        <p:spPr>
          <a:xfrm>
            <a:off x="7837974" y="1672536"/>
            <a:ext cx="1246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Descriptors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9B056EB-F3C6-994F-AB22-B9B90C67ED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470776"/>
              </p:ext>
            </p:extLst>
          </p:nvPr>
        </p:nvGraphicFramePr>
        <p:xfrm>
          <a:off x="6096000" y="2274570"/>
          <a:ext cx="4673600" cy="3886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0354">
                  <a:extLst>
                    <a:ext uri="{9D8B030D-6E8A-4147-A177-3AD203B41FA5}">
                      <a16:colId xmlns:a16="http://schemas.microsoft.com/office/drawing/2014/main" val="2272549416"/>
                    </a:ext>
                  </a:extLst>
                </a:gridCol>
                <a:gridCol w="911922">
                  <a:extLst>
                    <a:ext uri="{9D8B030D-6E8A-4147-A177-3AD203B41FA5}">
                      <a16:colId xmlns:a16="http://schemas.microsoft.com/office/drawing/2014/main" val="3781286485"/>
                    </a:ext>
                  </a:extLst>
                </a:gridCol>
                <a:gridCol w="712439">
                  <a:extLst>
                    <a:ext uri="{9D8B030D-6E8A-4147-A177-3AD203B41FA5}">
                      <a16:colId xmlns:a16="http://schemas.microsoft.com/office/drawing/2014/main" val="3399735203"/>
                    </a:ext>
                  </a:extLst>
                </a:gridCol>
                <a:gridCol w="560452">
                  <a:extLst>
                    <a:ext uri="{9D8B030D-6E8A-4147-A177-3AD203B41FA5}">
                      <a16:colId xmlns:a16="http://schemas.microsoft.com/office/drawing/2014/main" val="3215979256"/>
                    </a:ext>
                  </a:extLst>
                </a:gridCol>
                <a:gridCol w="788433">
                  <a:extLst>
                    <a:ext uri="{9D8B030D-6E8A-4147-A177-3AD203B41FA5}">
                      <a16:colId xmlns:a16="http://schemas.microsoft.com/office/drawing/2014/main" val="1879754419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48129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N/A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632345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diabetes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N/A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64670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other_diseases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N/A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341106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smoker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N/A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760272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patient_type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outpatient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inpatient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N/A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52809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copd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N/A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324001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cardiovascular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N/A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618131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another_case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N/A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1065108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intubated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N/A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58372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asthma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N/A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7504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obesity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N/A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62808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outcome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INDRE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LESP y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N/A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46828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pneumonia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N/A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13685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immunosuppression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N/A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07303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chronic_kidney_failure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N/A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18117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hypertension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N/A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8764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365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D6A8BA-A69F-C440-AB99-AEF439A82F1D}"/>
              </a:ext>
            </a:extLst>
          </p:cNvPr>
          <p:cNvSpPr txBox="1"/>
          <p:nvPr/>
        </p:nvSpPr>
        <p:spPr>
          <a:xfrm>
            <a:off x="565158" y="715536"/>
            <a:ext cx="1140333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develop a model that can predict whether a patient will need intubation based on </a:t>
            </a:r>
          </a:p>
          <a:p>
            <a:r>
              <a:rPr lang="en-US" sz="2400" dirty="0"/>
              <a:t>patient features included in dataset, even what company test was used for diagnosis: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The </a:t>
            </a:r>
            <a:r>
              <a:rPr lang="en-US" sz="2400" dirty="0" err="1"/>
              <a:t>abililty</a:t>
            </a:r>
            <a:r>
              <a:rPr lang="en-US" sz="2400" dirty="0"/>
              <a:t> to predict COVID intubation cases will inform administers estimate current and future demand for ventilators on an ongoing basis</a:t>
            </a:r>
          </a:p>
          <a:p>
            <a:endParaRPr lang="en-US" sz="2400" dirty="0"/>
          </a:p>
          <a:p>
            <a:pPr marL="457200" indent="-457200">
              <a:buAutoNum type="arabicPeriod" startAt="2"/>
            </a:pPr>
            <a:r>
              <a:rPr lang="en-US" sz="2400" dirty="0"/>
              <a:t>If medical staff are faced with close to call decision on which patient(s) will have</a:t>
            </a:r>
          </a:p>
          <a:p>
            <a:r>
              <a:rPr lang="en-US" sz="2400" dirty="0"/>
              <a:t>       Priority for a ventilator, the model can give information in what feature combinations       </a:t>
            </a:r>
          </a:p>
          <a:p>
            <a:r>
              <a:rPr lang="en-US" sz="2400" dirty="0"/>
              <a:t>       for a patient led to higher probability to be intubated</a:t>
            </a:r>
          </a:p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AE72EC-AA6B-124D-9A78-D92DD51A5AE4}"/>
              </a:ext>
            </a:extLst>
          </p:cNvPr>
          <p:cNvSpPr txBox="1"/>
          <p:nvPr/>
        </p:nvSpPr>
        <p:spPr>
          <a:xfrm>
            <a:off x="4972050" y="171450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/>
              <a:t>Goal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918F51-07FB-6648-8E94-7A1854860DF2}"/>
              </a:ext>
            </a:extLst>
          </p:cNvPr>
          <p:cNvSpPr txBox="1"/>
          <p:nvPr/>
        </p:nvSpPr>
        <p:spPr>
          <a:xfrm>
            <a:off x="1536167" y="1924846"/>
            <a:ext cx="313422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Profile Information of</a:t>
            </a:r>
          </a:p>
          <a:p>
            <a:pPr algn="ctr"/>
            <a:r>
              <a:rPr lang="en-US" b="1" dirty="0">
                <a:solidFill>
                  <a:schemeClr val="accent2"/>
                </a:solidFill>
              </a:rPr>
              <a:t>admitted COVID-19]</a:t>
            </a:r>
          </a:p>
          <a:p>
            <a:pPr algn="ctr"/>
            <a:r>
              <a:rPr lang="en-US" b="1" dirty="0">
                <a:solidFill>
                  <a:schemeClr val="accent2"/>
                </a:solidFill>
              </a:rPr>
              <a:t>patient</a:t>
            </a:r>
          </a:p>
          <a:p>
            <a:pPr algn="ctr"/>
            <a:r>
              <a:rPr lang="en-US" sz="1400" dirty="0"/>
              <a:t>(age, sex, health history </a:t>
            </a:r>
            <a:r>
              <a:rPr lang="en-US" sz="1400" dirty="0" err="1"/>
              <a:t>etc</a:t>
            </a:r>
            <a:r>
              <a:rPr lang="en-US" sz="1400" dirty="0"/>
              <a:t>….)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6EB4D6-06EC-884D-8E84-B35815D05CA1}"/>
              </a:ext>
            </a:extLst>
          </p:cNvPr>
          <p:cNvCxnSpPr>
            <a:cxnSpLocks/>
          </p:cNvCxnSpPr>
          <p:nvPr/>
        </p:nvCxnSpPr>
        <p:spPr>
          <a:xfrm flipV="1">
            <a:off x="6945218" y="1799339"/>
            <a:ext cx="1040779" cy="4124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EF59DC-49F4-3848-9696-F24B3D7107C7}"/>
              </a:ext>
            </a:extLst>
          </p:cNvPr>
          <p:cNvCxnSpPr>
            <a:cxnSpLocks/>
          </p:cNvCxnSpPr>
          <p:nvPr/>
        </p:nvCxnSpPr>
        <p:spPr>
          <a:xfrm>
            <a:off x="6945218" y="2706145"/>
            <a:ext cx="1040779" cy="3547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5E8ED2-AFAE-9343-8EF1-CC35F858CC33}"/>
              </a:ext>
            </a:extLst>
          </p:cNvPr>
          <p:cNvSpPr txBox="1"/>
          <p:nvPr/>
        </p:nvSpPr>
        <p:spPr>
          <a:xfrm>
            <a:off x="8040219" y="1565491"/>
            <a:ext cx="1709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not require </a:t>
            </a:r>
          </a:p>
          <a:p>
            <a:r>
              <a:rPr lang="en-US" dirty="0"/>
              <a:t>a ventilator?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765AE-35BB-E745-A901-4979224960F9}"/>
              </a:ext>
            </a:extLst>
          </p:cNvPr>
          <p:cNvSpPr/>
          <p:nvPr/>
        </p:nvSpPr>
        <p:spPr>
          <a:xfrm>
            <a:off x="8147642" y="2782669"/>
            <a:ext cx="1602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Will require </a:t>
            </a:r>
          </a:p>
          <a:p>
            <a:r>
              <a:rPr lang="en-US" dirty="0"/>
              <a:t>a ventilator?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F0C89F-2B3B-6247-B681-7ADDA6224C5F}"/>
              </a:ext>
            </a:extLst>
          </p:cNvPr>
          <p:cNvCxnSpPr>
            <a:cxnSpLocks/>
          </p:cNvCxnSpPr>
          <p:nvPr/>
        </p:nvCxnSpPr>
        <p:spPr>
          <a:xfrm>
            <a:off x="4465112" y="2491681"/>
            <a:ext cx="58558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E0F9F6E-0877-2643-8BFD-153E6440D79F}"/>
              </a:ext>
            </a:extLst>
          </p:cNvPr>
          <p:cNvSpPr/>
          <p:nvPr/>
        </p:nvSpPr>
        <p:spPr>
          <a:xfrm>
            <a:off x="5142135" y="2090538"/>
            <a:ext cx="1569072" cy="7929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Predictive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99A066-B905-2148-8E98-912C1763AA54}"/>
              </a:ext>
            </a:extLst>
          </p:cNvPr>
          <p:cNvCxnSpPr/>
          <p:nvPr/>
        </p:nvCxnSpPr>
        <p:spPr>
          <a:xfrm>
            <a:off x="644894" y="3517156"/>
            <a:ext cx="104584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19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35">
            <a:extLst>
              <a:ext uri="{FF2B5EF4-FFF2-40B4-BE49-F238E27FC236}">
                <a16:creationId xmlns:a16="http://schemas.microsoft.com/office/drawing/2014/main" id="{28BCF424-112C-434D-A6CD-8E4FBB131D04}"/>
              </a:ext>
            </a:extLst>
          </p:cNvPr>
          <p:cNvSpPr/>
          <p:nvPr/>
        </p:nvSpPr>
        <p:spPr>
          <a:xfrm>
            <a:off x="8465616" y="3520441"/>
            <a:ext cx="2774414" cy="1540734"/>
          </a:xfrm>
          <a:custGeom>
            <a:avLst/>
            <a:gdLst>
              <a:gd name="connsiteX0" fmla="*/ 256794 w 2774414"/>
              <a:gd name="connsiteY0" fmla="*/ 0 h 1540734"/>
              <a:gd name="connsiteX1" fmla="*/ 2517620 w 2774414"/>
              <a:gd name="connsiteY1" fmla="*/ 0 h 1540734"/>
              <a:gd name="connsiteX2" fmla="*/ 2774414 w 2774414"/>
              <a:gd name="connsiteY2" fmla="*/ 256794 h 1540734"/>
              <a:gd name="connsiteX3" fmla="*/ 2774414 w 2774414"/>
              <a:gd name="connsiteY3" fmla="*/ 875200 h 1540734"/>
              <a:gd name="connsiteX4" fmla="*/ 2745427 w 2774414"/>
              <a:gd name="connsiteY4" fmla="*/ 869347 h 1540734"/>
              <a:gd name="connsiteX5" fmla="*/ 2132411 w 2774414"/>
              <a:gd name="connsiteY5" fmla="*/ 869347 h 1540734"/>
              <a:gd name="connsiteX6" fmla="*/ 1991550 w 2774414"/>
              <a:gd name="connsiteY6" fmla="*/ 1010208 h 1540734"/>
              <a:gd name="connsiteX7" fmla="*/ 1991550 w 2774414"/>
              <a:gd name="connsiteY7" fmla="*/ 1540734 h 1540734"/>
              <a:gd name="connsiteX8" fmla="*/ 256794 w 2774414"/>
              <a:gd name="connsiteY8" fmla="*/ 1540734 h 1540734"/>
              <a:gd name="connsiteX9" fmla="*/ 0 w 2774414"/>
              <a:gd name="connsiteY9" fmla="*/ 1283940 h 1540734"/>
              <a:gd name="connsiteX10" fmla="*/ 0 w 2774414"/>
              <a:gd name="connsiteY10" fmla="*/ 256794 h 1540734"/>
              <a:gd name="connsiteX11" fmla="*/ 256794 w 2774414"/>
              <a:gd name="connsiteY11" fmla="*/ 0 h 154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74414" h="1540734">
                <a:moveTo>
                  <a:pt x="256794" y="0"/>
                </a:moveTo>
                <a:lnTo>
                  <a:pt x="2517620" y="0"/>
                </a:lnTo>
                <a:cubicBezTo>
                  <a:pt x="2659443" y="0"/>
                  <a:pt x="2774414" y="114971"/>
                  <a:pt x="2774414" y="256794"/>
                </a:cubicBezTo>
                <a:lnTo>
                  <a:pt x="2774414" y="875200"/>
                </a:lnTo>
                <a:lnTo>
                  <a:pt x="2745427" y="869347"/>
                </a:lnTo>
                <a:lnTo>
                  <a:pt x="2132411" y="869347"/>
                </a:lnTo>
                <a:cubicBezTo>
                  <a:pt x="2054616" y="869347"/>
                  <a:pt x="1991550" y="932413"/>
                  <a:pt x="1991550" y="1010208"/>
                </a:cubicBezTo>
                <a:lnTo>
                  <a:pt x="1991550" y="1540734"/>
                </a:lnTo>
                <a:lnTo>
                  <a:pt x="256794" y="1540734"/>
                </a:lnTo>
                <a:cubicBezTo>
                  <a:pt x="114971" y="1540734"/>
                  <a:pt x="0" y="1425763"/>
                  <a:pt x="0" y="1283940"/>
                </a:cubicBezTo>
                <a:lnTo>
                  <a:pt x="0" y="256794"/>
                </a:lnTo>
                <a:cubicBezTo>
                  <a:pt x="0" y="114971"/>
                  <a:pt x="114971" y="0"/>
                  <a:pt x="256794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C6F35B0-4097-7249-8DB4-4536CDEE7ED5}"/>
              </a:ext>
            </a:extLst>
          </p:cNvPr>
          <p:cNvSpPr/>
          <p:nvPr/>
        </p:nvSpPr>
        <p:spPr>
          <a:xfrm>
            <a:off x="457200" y="3520441"/>
            <a:ext cx="7817591" cy="152019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49919C3-73F3-604C-AAEE-17FF146441AE}"/>
              </a:ext>
            </a:extLst>
          </p:cNvPr>
          <p:cNvSpPr/>
          <p:nvPr/>
        </p:nvSpPr>
        <p:spPr>
          <a:xfrm>
            <a:off x="457200" y="1497330"/>
            <a:ext cx="10782829" cy="164720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39559-F7F0-F740-927D-1212D515AD94}"/>
              </a:ext>
            </a:extLst>
          </p:cNvPr>
          <p:cNvSpPr txBox="1"/>
          <p:nvPr/>
        </p:nvSpPr>
        <p:spPr>
          <a:xfrm>
            <a:off x="4080312" y="2095593"/>
            <a:ext cx="4385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All COVID-19 Positive patient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96D066-7EBC-FC46-9A22-B2ADF5723A33}"/>
              </a:ext>
            </a:extLst>
          </p:cNvPr>
          <p:cNvSpPr txBox="1"/>
          <p:nvPr/>
        </p:nvSpPr>
        <p:spPr>
          <a:xfrm>
            <a:off x="5440311" y="255910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~95,000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EB30F-86AF-3542-8493-5E34360F6436}"/>
              </a:ext>
            </a:extLst>
          </p:cNvPr>
          <p:cNvSpPr txBox="1"/>
          <p:nvPr/>
        </p:nvSpPr>
        <p:spPr>
          <a:xfrm>
            <a:off x="3327998" y="3961452"/>
            <a:ext cx="1774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Outpatient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82375D-B2AA-5C4D-8D3E-389AE08A0ACF}"/>
              </a:ext>
            </a:extLst>
          </p:cNvPr>
          <p:cNvSpPr txBox="1"/>
          <p:nvPr/>
        </p:nvSpPr>
        <p:spPr>
          <a:xfrm>
            <a:off x="9107449" y="3490664"/>
            <a:ext cx="1506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Inpatient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BB80AC-1DD0-3541-B211-9054D0AF868D}"/>
              </a:ext>
            </a:extLst>
          </p:cNvPr>
          <p:cNvSpPr txBox="1"/>
          <p:nvPr/>
        </p:nvSpPr>
        <p:spPr>
          <a:xfrm>
            <a:off x="8826742" y="4175346"/>
            <a:ext cx="97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Non-ICU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EF61E67-EE8D-9146-B7D9-7E2C058E1AC5}"/>
              </a:ext>
            </a:extLst>
          </p:cNvPr>
          <p:cNvCxnSpPr>
            <a:cxnSpLocks/>
          </p:cNvCxnSpPr>
          <p:nvPr/>
        </p:nvCxnSpPr>
        <p:spPr>
          <a:xfrm>
            <a:off x="4667250" y="3213990"/>
            <a:ext cx="0" cy="21378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97231A-D46B-9346-95AB-692B8CEC6759}"/>
              </a:ext>
            </a:extLst>
          </p:cNvPr>
          <p:cNvCxnSpPr>
            <a:cxnSpLocks/>
          </p:cNvCxnSpPr>
          <p:nvPr/>
        </p:nvCxnSpPr>
        <p:spPr>
          <a:xfrm>
            <a:off x="9803292" y="3213990"/>
            <a:ext cx="0" cy="21378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1EDE72A-4093-8E4A-8A3A-12D6BB452095}"/>
              </a:ext>
            </a:extLst>
          </p:cNvPr>
          <p:cNvSpPr txBox="1"/>
          <p:nvPr/>
        </p:nvSpPr>
        <p:spPr>
          <a:xfrm>
            <a:off x="1430908" y="189963"/>
            <a:ext cx="9330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Breakdown of the COVID positive patient dataset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3CB595-79F5-2944-B1D7-F9D73CA8DAF1}"/>
              </a:ext>
            </a:extLst>
          </p:cNvPr>
          <p:cNvSpPr txBox="1"/>
          <p:nvPr/>
        </p:nvSpPr>
        <p:spPr>
          <a:xfrm>
            <a:off x="3531451" y="444745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~73,000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F33EF8-099C-B242-920E-38D3CCC31EED}"/>
              </a:ext>
            </a:extLst>
          </p:cNvPr>
          <p:cNvSpPr txBox="1"/>
          <p:nvPr/>
        </p:nvSpPr>
        <p:spPr>
          <a:xfrm>
            <a:off x="8594938" y="444745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~22,000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8B481E-04A4-C642-BAEC-18CCE0BDCC66}"/>
              </a:ext>
            </a:extLst>
          </p:cNvPr>
          <p:cNvSpPr txBox="1"/>
          <p:nvPr/>
        </p:nvSpPr>
        <p:spPr>
          <a:xfrm>
            <a:off x="10259225" y="5103024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~2000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ACA695-027D-A04D-9FCA-98851EEFF712}"/>
              </a:ext>
            </a:extLst>
          </p:cNvPr>
          <p:cNvSpPr/>
          <p:nvPr/>
        </p:nvSpPr>
        <p:spPr>
          <a:xfrm>
            <a:off x="10614335" y="4492536"/>
            <a:ext cx="625693" cy="6104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AF2DD4-7261-0C42-AF09-EA4EF2A419EA}"/>
              </a:ext>
            </a:extLst>
          </p:cNvPr>
          <p:cNvSpPr txBox="1"/>
          <p:nvPr/>
        </p:nvSpPr>
        <p:spPr>
          <a:xfrm>
            <a:off x="10670540" y="460134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ICU</a:t>
            </a:r>
          </a:p>
        </p:txBody>
      </p:sp>
    </p:spTree>
    <p:extLst>
      <p:ext uri="{BB962C8B-B14F-4D97-AF65-F5344CB8AC3E}">
        <p14:creationId xmlns:p14="http://schemas.microsoft.com/office/powerpoint/2010/main" val="2758483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35">
            <a:extLst>
              <a:ext uri="{FF2B5EF4-FFF2-40B4-BE49-F238E27FC236}">
                <a16:creationId xmlns:a16="http://schemas.microsoft.com/office/drawing/2014/main" id="{28BCF424-112C-434D-A6CD-8E4FBB131D04}"/>
              </a:ext>
            </a:extLst>
          </p:cNvPr>
          <p:cNvSpPr/>
          <p:nvPr/>
        </p:nvSpPr>
        <p:spPr>
          <a:xfrm>
            <a:off x="8465616" y="3520441"/>
            <a:ext cx="2774414" cy="1540734"/>
          </a:xfrm>
          <a:custGeom>
            <a:avLst/>
            <a:gdLst>
              <a:gd name="connsiteX0" fmla="*/ 256794 w 2774414"/>
              <a:gd name="connsiteY0" fmla="*/ 0 h 1540734"/>
              <a:gd name="connsiteX1" fmla="*/ 2517620 w 2774414"/>
              <a:gd name="connsiteY1" fmla="*/ 0 h 1540734"/>
              <a:gd name="connsiteX2" fmla="*/ 2774414 w 2774414"/>
              <a:gd name="connsiteY2" fmla="*/ 256794 h 1540734"/>
              <a:gd name="connsiteX3" fmla="*/ 2774414 w 2774414"/>
              <a:gd name="connsiteY3" fmla="*/ 875200 h 1540734"/>
              <a:gd name="connsiteX4" fmla="*/ 2745427 w 2774414"/>
              <a:gd name="connsiteY4" fmla="*/ 869347 h 1540734"/>
              <a:gd name="connsiteX5" fmla="*/ 2132411 w 2774414"/>
              <a:gd name="connsiteY5" fmla="*/ 869347 h 1540734"/>
              <a:gd name="connsiteX6" fmla="*/ 1991550 w 2774414"/>
              <a:gd name="connsiteY6" fmla="*/ 1010208 h 1540734"/>
              <a:gd name="connsiteX7" fmla="*/ 1991550 w 2774414"/>
              <a:gd name="connsiteY7" fmla="*/ 1540734 h 1540734"/>
              <a:gd name="connsiteX8" fmla="*/ 256794 w 2774414"/>
              <a:gd name="connsiteY8" fmla="*/ 1540734 h 1540734"/>
              <a:gd name="connsiteX9" fmla="*/ 0 w 2774414"/>
              <a:gd name="connsiteY9" fmla="*/ 1283940 h 1540734"/>
              <a:gd name="connsiteX10" fmla="*/ 0 w 2774414"/>
              <a:gd name="connsiteY10" fmla="*/ 256794 h 1540734"/>
              <a:gd name="connsiteX11" fmla="*/ 256794 w 2774414"/>
              <a:gd name="connsiteY11" fmla="*/ 0 h 154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74414" h="1540734">
                <a:moveTo>
                  <a:pt x="256794" y="0"/>
                </a:moveTo>
                <a:lnTo>
                  <a:pt x="2517620" y="0"/>
                </a:lnTo>
                <a:cubicBezTo>
                  <a:pt x="2659443" y="0"/>
                  <a:pt x="2774414" y="114971"/>
                  <a:pt x="2774414" y="256794"/>
                </a:cubicBezTo>
                <a:lnTo>
                  <a:pt x="2774414" y="875200"/>
                </a:lnTo>
                <a:lnTo>
                  <a:pt x="2745427" y="869347"/>
                </a:lnTo>
                <a:lnTo>
                  <a:pt x="2132411" y="869347"/>
                </a:lnTo>
                <a:cubicBezTo>
                  <a:pt x="2054616" y="869347"/>
                  <a:pt x="1991550" y="932413"/>
                  <a:pt x="1991550" y="1010208"/>
                </a:cubicBezTo>
                <a:lnTo>
                  <a:pt x="1991550" y="1540734"/>
                </a:lnTo>
                <a:lnTo>
                  <a:pt x="256794" y="1540734"/>
                </a:lnTo>
                <a:cubicBezTo>
                  <a:pt x="114971" y="1540734"/>
                  <a:pt x="0" y="1425763"/>
                  <a:pt x="0" y="1283940"/>
                </a:cubicBezTo>
                <a:lnTo>
                  <a:pt x="0" y="256794"/>
                </a:lnTo>
                <a:cubicBezTo>
                  <a:pt x="0" y="114971"/>
                  <a:pt x="114971" y="0"/>
                  <a:pt x="256794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E4AA30C-EBEC-7F44-9E2D-6AF720710D40}"/>
              </a:ext>
            </a:extLst>
          </p:cNvPr>
          <p:cNvSpPr/>
          <p:nvPr/>
        </p:nvSpPr>
        <p:spPr>
          <a:xfrm>
            <a:off x="8355334" y="3416343"/>
            <a:ext cx="3108953" cy="2209901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39559-F7F0-F740-927D-1212D515AD94}"/>
              </a:ext>
            </a:extLst>
          </p:cNvPr>
          <p:cNvSpPr txBox="1"/>
          <p:nvPr/>
        </p:nvSpPr>
        <p:spPr>
          <a:xfrm>
            <a:off x="4080312" y="2095593"/>
            <a:ext cx="4385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All COVID-19 Positive patient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96D066-7EBC-FC46-9A22-B2ADF5723A33}"/>
              </a:ext>
            </a:extLst>
          </p:cNvPr>
          <p:cNvSpPr txBox="1"/>
          <p:nvPr/>
        </p:nvSpPr>
        <p:spPr>
          <a:xfrm>
            <a:off x="5440311" y="2559100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~95,000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EB30F-86AF-3542-8493-5E34360F6436}"/>
              </a:ext>
            </a:extLst>
          </p:cNvPr>
          <p:cNvSpPr txBox="1"/>
          <p:nvPr/>
        </p:nvSpPr>
        <p:spPr>
          <a:xfrm>
            <a:off x="3327998" y="3961452"/>
            <a:ext cx="1774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Outpatient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82375D-B2AA-5C4D-8D3E-389AE08A0ACF}"/>
              </a:ext>
            </a:extLst>
          </p:cNvPr>
          <p:cNvSpPr txBox="1"/>
          <p:nvPr/>
        </p:nvSpPr>
        <p:spPr>
          <a:xfrm>
            <a:off x="9107449" y="3490664"/>
            <a:ext cx="1506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Inpatient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BB80AC-1DD0-3541-B211-9054D0AF868D}"/>
              </a:ext>
            </a:extLst>
          </p:cNvPr>
          <p:cNvSpPr txBox="1"/>
          <p:nvPr/>
        </p:nvSpPr>
        <p:spPr>
          <a:xfrm>
            <a:off x="8826742" y="4175346"/>
            <a:ext cx="97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Non-ICU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EF61E67-EE8D-9146-B7D9-7E2C058E1AC5}"/>
              </a:ext>
            </a:extLst>
          </p:cNvPr>
          <p:cNvCxnSpPr>
            <a:cxnSpLocks/>
          </p:cNvCxnSpPr>
          <p:nvPr/>
        </p:nvCxnSpPr>
        <p:spPr>
          <a:xfrm>
            <a:off x="4667250" y="3213990"/>
            <a:ext cx="0" cy="21378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97231A-D46B-9346-95AB-692B8CEC6759}"/>
              </a:ext>
            </a:extLst>
          </p:cNvPr>
          <p:cNvCxnSpPr>
            <a:cxnSpLocks/>
          </p:cNvCxnSpPr>
          <p:nvPr/>
        </p:nvCxnSpPr>
        <p:spPr>
          <a:xfrm>
            <a:off x="9803292" y="3213990"/>
            <a:ext cx="0" cy="21378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1EDE72A-4093-8E4A-8A3A-12D6BB452095}"/>
              </a:ext>
            </a:extLst>
          </p:cNvPr>
          <p:cNvSpPr txBox="1"/>
          <p:nvPr/>
        </p:nvSpPr>
        <p:spPr>
          <a:xfrm>
            <a:off x="1430908" y="189963"/>
            <a:ext cx="9330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Breakdown of the COVID positive patient dataset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3CB595-79F5-2944-B1D7-F9D73CA8DAF1}"/>
              </a:ext>
            </a:extLst>
          </p:cNvPr>
          <p:cNvSpPr txBox="1"/>
          <p:nvPr/>
        </p:nvSpPr>
        <p:spPr>
          <a:xfrm>
            <a:off x="3531451" y="444745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~73,000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F33EF8-099C-B242-920E-38D3CCC31EED}"/>
              </a:ext>
            </a:extLst>
          </p:cNvPr>
          <p:cNvSpPr txBox="1"/>
          <p:nvPr/>
        </p:nvSpPr>
        <p:spPr>
          <a:xfrm>
            <a:off x="8594938" y="444745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~22,000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8B481E-04A4-C642-BAEC-18CCE0BDCC66}"/>
              </a:ext>
            </a:extLst>
          </p:cNvPr>
          <p:cNvSpPr txBox="1"/>
          <p:nvPr/>
        </p:nvSpPr>
        <p:spPr>
          <a:xfrm>
            <a:off x="10259225" y="5103024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~2000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ACA695-027D-A04D-9FCA-98851EEFF712}"/>
              </a:ext>
            </a:extLst>
          </p:cNvPr>
          <p:cNvSpPr/>
          <p:nvPr/>
        </p:nvSpPr>
        <p:spPr>
          <a:xfrm>
            <a:off x="10614335" y="4492536"/>
            <a:ext cx="625693" cy="6104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AF2DD4-7261-0C42-AF09-EA4EF2A419EA}"/>
              </a:ext>
            </a:extLst>
          </p:cNvPr>
          <p:cNvSpPr txBox="1"/>
          <p:nvPr/>
        </p:nvSpPr>
        <p:spPr>
          <a:xfrm>
            <a:off x="10670540" y="4601340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ICU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49919C3-73F3-604C-AAEE-17FF146441AE}"/>
              </a:ext>
            </a:extLst>
          </p:cNvPr>
          <p:cNvSpPr/>
          <p:nvPr/>
        </p:nvSpPr>
        <p:spPr>
          <a:xfrm>
            <a:off x="400993" y="1448703"/>
            <a:ext cx="10782829" cy="1647206"/>
          </a:xfrm>
          <a:prstGeom prst="roundRect">
            <a:avLst/>
          </a:prstGeom>
          <a:solidFill>
            <a:schemeClr val="bg1">
              <a:lumMod val="65000"/>
              <a:alpha val="63137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C6F35B0-4097-7249-8DB4-4536CDEE7ED5}"/>
              </a:ext>
            </a:extLst>
          </p:cNvPr>
          <p:cNvSpPr/>
          <p:nvPr/>
        </p:nvSpPr>
        <p:spPr>
          <a:xfrm>
            <a:off x="451489" y="3554041"/>
            <a:ext cx="7817591" cy="1520190"/>
          </a:xfrm>
          <a:prstGeom prst="roundRect">
            <a:avLst/>
          </a:prstGeom>
          <a:solidFill>
            <a:srgbClr val="D0CECE">
              <a:alpha val="65098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51E4A4-B27D-6C43-9578-9EB783993831}"/>
              </a:ext>
            </a:extLst>
          </p:cNvPr>
          <p:cNvSpPr txBox="1"/>
          <p:nvPr/>
        </p:nvSpPr>
        <p:spPr>
          <a:xfrm>
            <a:off x="1121658" y="5360670"/>
            <a:ext cx="6700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 attempting to predict probability a COVID patient gets intubated</a:t>
            </a:r>
          </a:p>
          <a:p>
            <a:pPr algn="ctr"/>
            <a:r>
              <a:rPr lang="en-US" dirty="0"/>
              <a:t>based on features, only inpatients are relevant here</a:t>
            </a:r>
          </a:p>
        </p:txBody>
      </p:sp>
    </p:spTree>
    <p:extLst>
      <p:ext uri="{BB962C8B-B14F-4D97-AF65-F5344CB8AC3E}">
        <p14:creationId xmlns:p14="http://schemas.microsoft.com/office/powerpoint/2010/main" val="2482218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75FC94-9CFF-0A4C-9B2E-E0A57A44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09" y="2347131"/>
            <a:ext cx="4358882" cy="396967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63FB9A-2B29-C44F-A82C-C7D1920F3668}"/>
              </a:ext>
            </a:extLst>
          </p:cNvPr>
          <p:cNvSpPr/>
          <p:nvPr/>
        </p:nvSpPr>
        <p:spPr>
          <a:xfrm>
            <a:off x="2246148" y="988020"/>
            <a:ext cx="2190444" cy="9631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61E95-F46B-4546-AD6A-D2409669771B}"/>
              </a:ext>
            </a:extLst>
          </p:cNvPr>
          <p:cNvSpPr txBox="1"/>
          <p:nvPr/>
        </p:nvSpPr>
        <p:spPr>
          <a:xfrm>
            <a:off x="2273514" y="1150376"/>
            <a:ext cx="2097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All Inpatient</a:t>
            </a:r>
          </a:p>
          <a:p>
            <a:pPr algn="ctr"/>
            <a:r>
              <a:rPr lang="en-US" dirty="0"/>
              <a:t>(non-ICU and ICU)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5C38C6-4407-8B45-974D-49C5224A7BFC}"/>
              </a:ext>
            </a:extLst>
          </p:cNvPr>
          <p:cNvSpPr/>
          <p:nvPr/>
        </p:nvSpPr>
        <p:spPr>
          <a:xfrm>
            <a:off x="8142908" y="1069198"/>
            <a:ext cx="1377160" cy="5316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B480E-83F3-0344-99DF-9DAC3FB25D5A}"/>
              </a:ext>
            </a:extLst>
          </p:cNvPr>
          <p:cNvSpPr txBox="1"/>
          <p:nvPr/>
        </p:nvSpPr>
        <p:spPr>
          <a:xfrm>
            <a:off x="7782776" y="1150376"/>
            <a:ext cx="209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ICU patients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78AFC0-13E7-9F44-81C3-6009DF40C2E3}"/>
              </a:ext>
            </a:extLst>
          </p:cNvPr>
          <p:cNvSpPr txBox="1"/>
          <p:nvPr/>
        </p:nvSpPr>
        <p:spPr>
          <a:xfrm>
            <a:off x="3182288" y="3962155"/>
            <a:ext cx="17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Very imbalanced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B38E35-6474-5846-AD23-8132D6E84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513" y="2310572"/>
            <a:ext cx="4451950" cy="396967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FBB632-284F-384A-AB2E-E901C4D28976}"/>
              </a:ext>
            </a:extLst>
          </p:cNvPr>
          <p:cNvCxnSpPr/>
          <p:nvPr/>
        </p:nvCxnSpPr>
        <p:spPr>
          <a:xfrm>
            <a:off x="4709160" y="1348740"/>
            <a:ext cx="318897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94B5246-DE6C-314C-A157-10818C4FD08E}"/>
              </a:ext>
            </a:extLst>
          </p:cNvPr>
          <p:cNvSpPr txBox="1"/>
          <p:nvPr/>
        </p:nvSpPr>
        <p:spPr>
          <a:xfrm>
            <a:off x="2638385" y="492807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~22,000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60C92-29ED-C948-B7B8-D6CA6C98301C}"/>
              </a:ext>
            </a:extLst>
          </p:cNvPr>
          <p:cNvSpPr txBox="1"/>
          <p:nvPr/>
        </p:nvSpPr>
        <p:spPr>
          <a:xfrm>
            <a:off x="8185935" y="586567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~2000</a:t>
            </a:r>
          </a:p>
        </p:txBody>
      </p:sp>
    </p:spTree>
    <p:extLst>
      <p:ext uri="{BB962C8B-B14F-4D97-AF65-F5344CB8AC3E}">
        <p14:creationId xmlns:p14="http://schemas.microsoft.com/office/powerpoint/2010/main" val="3090097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36657F7-27A6-3F4A-9D15-AB232A421177}"/>
              </a:ext>
            </a:extLst>
          </p:cNvPr>
          <p:cNvSpPr/>
          <p:nvPr/>
        </p:nvSpPr>
        <p:spPr>
          <a:xfrm>
            <a:off x="525780" y="2080260"/>
            <a:ext cx="5154930" cy="451485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75FC94-9CFF-0A4C-9B2E-E0A57A44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09" y="2347131"/>
            <a:ext cx="4358882" cy="396967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63FB9A-2B29-C44F-A82C-C7D1920F3668}"/>
              </a:ext>
            </a:extLst>
          </p:cNvPr>
          <p:cNvSpPr/>
          <p:nvPr/>
        </p:nvSpPr>
        <p:spPr>
          <a:xfrm>
            <a:off x="2246148" y="988020"/>
            <a:ext cx="2190444" cy="96315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61E95-F46B-4546-AD6A-D2409669771B}"/>
              </a:ext>
            </a:extLst>
          </p:cNvPr>
          <p:cNvSpPr txBox="1"/>
          <p:nvPr/>
        </p:nvSpPr>
        <p:spPr>
          <a:xfrm>
            <a:off x="2273514" y="1150376"/>
            <a:ext cx="2097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All Inpatient</a:t>
            </a:r>
          </a:p>
          <a:p>
            <a:pPr algn="ctr"/>
            <a:r>
              <a:rPr lang="en-US" dirty="0"/>
              <a:t>(non-ICU and ICU)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55C38C6-4407-8B45-974D-49C5224A7BFC}"/>
              </a:ext>
            </a:extLst>
          </p:cNvPr>
          <p:cNvSpPr/>
          <p:nvPr/>
        </p:nvSpPr>
        <p:spPr>
          <a:xfrm>
            <a:off x="8142908" y="1069198"/>
            <a:ext cx="1377160" cy="53168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B480E-83F3-0344-99DF-9DAC3FB25D5A}"/>
              </a:ext>
            </a:extLst>
          </p:cNvPr>
          <p:cNvSpPr txBox="1"/>
          <p:nvPr/>
        </p:nvSpPr>
        <p:spPr>
          <a:xfrm>
            <a:off x="7782776" y="1150376"/>
            <a:ext cx="209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ICU patients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78AFC0-13E7-9F44-81C3-6009DF40C2E3}"/>
              </a:ext>
            </a:extLst>
          </p:cNvPr>
          <p:cNvSpPr txBox="1"/>
          <p:nvPr/>
        </p:nvSpPr>
        <p:spPr>
          <a:xfrm>
            <a:off x="3182288" y="3962155"/>
            <a:ext cx="17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Very imbalanced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B38E35-6474-5846-AD23-8132D6E84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513" y="2310572"/>
            <a:ext cx="4451950" cy="39696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DF1E71-3DB2-FA41-8F8C-D6D48E99F054}"/>
              </a:ext>
            </a:extLst>
          </p:cNvPr>
          <p:cNvSpPr txBox="1"/>
          <p:nvPr/>
        </p:nvSpPr>
        <p:spPr>
          <a:xfrm>
            <a:off x="2638385" y="492807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~22,000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6695E5-63FE-D944-9931-4A50388078F5}"/>
              </a:ext>
            </a:extLst>
          </p:cNvPr>
          <p:cNvSpPr txBox="1"/>
          <p:nvPr/>
        </p:nvSpPr>
        <p:spPr>
          <a:xfrm>
            <a:off x="8185935" y="586567"/>
            <a:ext cx="109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~2000</a:t>
            </a:r>
          </a:p>
        </p:txBody>
      </p:sp>
    </p:spTree>
    <p:extLst>
      <p:ext uri="{BB962C8B-B14F-4D97-AF65-F5344CB8AC3E}">
        <p14:creationId xmlns:p14="http://schemas.microsoft.com/office/powerpoint/2010/main" val="3728102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1328</Words>
  <Application>Microsoft Macintosh PowerPoint</Application>
  <PresentationFormat>Widescreen</PresentationFormat>
  <Paragraphs>317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Holmstrom</dc:creator>
  <cp:lastModifiedBy>Sam Holmstrom</cp:lastModifiedBy>
  <cp:revision>76</cp:revision>
  <dcterms:created xsi:type="dcterms:W3CDTF">2020-06-11T16:45:45Z</dcterms:created>
  <dcterms:modified xsi:type="dcterms:W3CDTF">2020-06-12T13:50:47Z</dcterms:modified>
</cp:coreProperties>
</file>